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78" r:id="rId2"/>
    <p:sldId id="272" r:id="rId3"/>
    <p:sldId id="279" r:id="rId4"/>
    <p:sldId id="264" r:id="rId5"/>
    <p:sldId id="265" r:id="rId6"/>
    <p:sldId id="283" r:id="rId7"/>
    <p:sldId id="284" r:id="rId8"/>
    <p:sldId id="280" r:id="rId9"/>
    <p:sldId id="281" r:id="rId10"/>
    <p:sldId id="266" r:id="rId11"/>
    <p:sldId id="263" r:id="rId12"/>
    <p:sldId id="274" r:id="rId13"/>
    <p:sldId id="288" r:id="rId14"/>
    <p:sldId id="289" r:id="rId15"/>
    <p:sldId id="290" r:id="rId16"/>
    <p:sldId id="291" r:id="rId17"/>
    <p:sldId id="277" r:id="rId18"/>
    <p:sldId id="287" r:id="rId19"/>
    <p:sldId id="285" r:id="rId20"/>
    <p:sldId id="286" r:id="rId21"/>
    <p:sldId id="295" r:id="rId22"/>
    <p:sldId id="293" r:id="rId23"/>
    <p:sldId id="296" r:id="rId24"/>
    <p:sldId id="294" r:id="rId25"/>
    <p:sldId id="297" r:id="rId26"/>
    <p:sldId id="270" r:id="rId27"/>
    <p:sldId id="292" r:id="rId28"/>
    <p:sldId id="273" r:id="rId29"/>
    <p:sldId id="268" r:id="rId30"/>
    <p:sldId id="258"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B4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04" autoAdjust="0"/>
    <p:restoredTop sz="94663"/>
  </p:normalViewPr>
  <p:slideViewPr>
    <p:cSldViewPr snapToGrid="0" snapToObjects="1">
      <p:cViewPr varScale="1">
        <p:scale>
          <a:sx n="84" d="100"/>
          <a:sy n="84" d="100"/>
        </p:scale>
        <p:origin x="64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377E3F-7FCE-452B-9674-9382C851F88C}" type="datetimeFigureOut">
              <a:rPr lang="en-US" smtClean="0"/>
              <a:t>1/25/2022</a:t>
            </a:fld>
            <a:endParaRPr lang="en-US"/>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D8BFDB-EE8F-44BB-9041-E09042C78B22}" type="slidenum">
              <a:rPr lang="en-US" smtClean="0"/>
              <a:t>‹nº›</a:t>
            </a:fld>
            <a:endParaRPr lang="en-US"/>
          </a:p>
        </p:txBody>
      </p:sp>
    </p:spTree>
    <p:extLst>
      <p:ext uri="{BB962C8B-B14F-4D97-AF65-F5344CB8AC3E}">
        <p14:creationId xmlns:p14="http://schemas.microsoft.com/office/powerpoint/2010/main" val="2993321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a:t>
            </a:fld>
            <a:endParaRPr lang="en-US"/>
          </a:p>
        </p:txBody>
      </p:sp>
    </p:spTree>
    <p:extLst>
      <p:ext uri="{BB962C8B-B14F-4D97-AF65-F5344CB8AC3E}">
        <p14:creationId xmlns:p14="http://schemas.microsoft.com/office/powerpoint/2010/main" val="34832801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10</a:t>
            </a:fld>
            <a:endParaRPr lang="en-US"/>
          </a:p>
        </p:txBody>
      </p:sp>
    </p:spTree>
    <p:extLst>
      <p:ext uri="{BB962C8B-B14F-4D97-AF65-F5344CB8AC3E}">
        <p14:creationId xmlns:p14="http://schemas.microsoft.com/office/powerpoint/2010/main" val="11502917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11</a:t>
            </a:fld>
            <a:endParaRPr lang="en-US"/>
          </a:p>
        </p:txBody>
      </p:sp>
    </p:spTree>
    <p:extLst>
      <p:ext uri="{BB962C8B-B14F-4D97-AF65-F5344CB8AC3E}">
        <p14:creationId xmlns:p14="http://schemas.microsoft.com/office/powerpoint/2010/main" val="454048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13</a:t>
            </a:fld>
            <a:endParaRPr lang="en-US"/>
          </a:p>
        </p:txBody>
      </p:sp>
    </p:spTree>
    <p:extLst>
      <p:ext uri="{BB962C8B-B14F-4D97-AF65-F5344CB8AC3E}">
        <p14:creationId xmlns:p14="http://schemas.microsoft.com/office/powerpoint/2010/main" val="2940971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14</a:t>
            </a:fld>
            <a:endParaRPr lang="en-US"/>
          </a:p>
        </p:txBody>
      </p:sp>
    </p:spTree>
    <p:extLst>
      <p:ext uri="{BB962C8B-B14F-4D97-AF65-F5344CB8AC3E}">
        <p14:creationId xmlns:p14="http://schemas.microsoft.com/office/powerpoint/2010/main" val="20864667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15</a:t>
            </a:fld>
            <a:endParaRPr lang="en-US"/>
          </a:p>
        </p:txBody>
      </p:sp>
    </p:spTree>
    <p:extLst>
      <p:ext uri="{BB962C8B-B14F-4D97-AF65-F5344CB8AC3E}">
        <p14:creationId xmlns:p14="http://schemas.microsoft.com/office/powerpoint/2010/main" val="448533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16</a:t>
            </a:fld>
            <a:endParaRPr lang="en-US"/>
          </a:p>
        </p:txBody>
      </p:sp>
    </p:spTree>
    <p:extLst>
      <p:ext uri="{BB962C8B-B14F-4D97-AF65-F5344CB8AC3E}">
        <p14:creationId xmlns:p14="http://schemas.microsoft.com/office/powerpoint/2010/main" val="48191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17</a:t>
            </a:fld>
            <a:endParaRPr lang="en-US"/>
          </a:p>
        </p:txBody>
      </p:sp>
    </p:spTree>
    <p:extLst>
      <p:ext uri="{BB962C8B-B14F-4D97-AF65-F5344CB8AC3E}">
        <p14:creationId xmlns:p14="http://schemas.microsoft.com/office/powerpoint/2010/main" val="2099389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18</a:t>
            </a:fld>
            <a:endParaRPr lang="en-US"/>
          </a:p>
        </p:txBody>
      </p:sp>
    </p:spTree>
    <p:extLst>
      <p:ext uri="{BB962C8B-B14F-4D97-AF65-F5344CB8AC3E}">
        <p14:creationId xmlns:p14="http://schemas.microsoft.com/office/powerpoint/2010/main" val="18365325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19</a:t>
            </a:fld>
            <a:endParaRPr lang="en-US"/>
          </a:p>
        </p:txBody>
      </p:sp>
    </p:spTree>
    <p:extLst>
      <p:ext uri="{BB962C8B-B14F-4D97-AF65-F5344CB8AC3E}">
        <p14:creationId xmlns:p14="http://schemas.microsoft.com/office/powerpoint/2010/main" val="3917584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20</a:t>
            </a:fld>
            <a:endParaRPr lang="en-US"/>
          </a:p>
        </p:txBody>
      </p:sp>
    </p:spTree>
    <p:extLst>
      <p:ext uri="{BB962C8B-B14F-4D97-AF65-F5344CB8AC3E}">
        <p14:creationId xmlns:p14="http://schemas.microsoft.com/office/powerpoint/2010/main" val="187328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a:t>
            </a:fld>
            <a:endParaRPr lang="en-US"/>
          </a:p>
        </p:txBody>
      </p:sp>
    </p:spTree>
    <p:extLst>
      <p:ext uri="{BB962C8B-B14F-4D97-AF65-F5344CB8AC3E}">
        <p14:creationId xmlns:p14="http://schemas.microsoft.com/office/powerpoint/2010/main" val="1129084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21</a:t>
            </a:fld>
            <a:endParaRPr lang="en-US"/>
          </a:p>
        </p:txBody>
      </p:sp>
    </p:spTree>
    <p:extLst>
      <p:ext uri="{BB962C8B-B14F-4D97-AF65-F5344CB8AC3E}">
        <p14:creationId xmlns:p14="http://schemas.microsoft.com/office/powerpoint/2010/main" val="22859609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22</a:t>
            </a:fld>
            <a:endParaRPr lang="en-US"/>
          </a:p>
        </p:txBody>
      </p:sp>
    </p:spTree>
    <p:extLst>
      <p:ext uri="{BB962C8B-B14F-4D97-AF65-F5344CB8AC3E}">
        <p14:creationId xmlns:p14="http://schemas.microsoft.com/office/powerpoint/2010/main" val="3137622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23</a:t>
            </a:fld>
            <a:endParaRPr lang="en-US"/>
          </a:p>
        </p:txBody>
      </p:sp>
    </p:spTree>
    <p:extLst>
      <p:ext uri="{BB962C8B-B14F-4D97-AF65-F5344CB8AC3E}">
        <p14:creationId xmlns:p14="http://schemas.microsoft.com/office/powerpoint/2010/main" val="19456100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24</a:t>
            </a:fld>
            <a:endParaRPr lang="en-US"/>
          </a:p>
        </p:txBody>
      </p:sp>
    </p:spTree>
    <p:extLst>
      <p:ext uri="{BB962C8B-B14F-4D97-AF65-F5344CB8AC3E}">
        <p14:creationId xmlns:p14="http://schemas.microsoft.com/office/powerpoint/2010/main" val="30720509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25</a:t>
            </a:fld>
            <a:endParaRPr lang="en-US"/>
          </a:p>
        </p:txBody>
      </p:sp>
    </p:spTree>
    <p:extLst>
      <p:ext uri="{BB962C8B-B14F-4D97-AF65-F5344CB8AC3E}">
        <p14:creationId xmlns:p14="http://schemas.microsoft.com/office/powerpoint/2010/main" val="41946867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26</a:t>
            </a:fld>
            <a:endParaRPr lang="en-US"/>
          </a:p>
        </p:txBody>
      </p:sp>
    </p:spTree>
    <p:extLst>
      <p:ext uri="{BB962C8B-B14F-4D97-AF65-F5344CB8AC3E}">
        <p14:creationId xmlns:p14="http://schemas.microsoft.com/office/powerpoint/2010/main" val="16329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27</a:t>
            </a:fld>
            <a:endParaRPr lang="en-US"/>
          </a:p>
        </p:txBody>
      </p:sp>
    </p:spTree>
    <p:extLst>
      <p:ext uri="{BB962C8B-B14F-4D97-AF65-F5344CB8AC3E}">
        <p14:creationId xmlns:p14="http://schemas.microsoft.com/office/powerpoint/2010/main" val="4154340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28</a:t>
            </a:fld>
            <a:endParaRPr lang="en-US"/>
          </a:p>
        </p:txBody>
      </p:sp>
    </p:spTree>
    <p:extLst>
      <p:ext uri="{BB962C8B-B14F-4D97-AF65-F5344CB8AC3E}">
        <p14:creationId xmlns:p14="http://schemas.microsoft.com/office/powerpoint/2010/main" val="23423368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29</a:t>
            </a:fld>
            <a:endParaRPr lang="en-US"/>
          </a:p>
        </p:txBody>
      </p:sp>
    </p:spTree>
    <p:extLst>
      <p:ext uri="{BB962C8B-B14F-4D97-AF65-F5344CB8AC3E}">
        <p14:creationId xmlns:p14="http://schemas.microsoft.com/office/powerpoint/2010/main" val="34718048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30</a:t>
            </a:fld>
            <a:endParaRPr lang="en-US"/>
          </a:p>
        </p:txBody>
      </p:sp>
    </p:spTree>
    <p:extLst>
      <p:ext uri="{BB962C8B-B14F-4D97-AF65-F5344CB8AC3E}">
        <p14:creationId xmlns:p14="http://schemas.microsoft.com/office/powerpoint/2010/main" val="1730604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3</a:t>
            </a:fld>
            <a:endParaRPr lang="en-US"/>
          </a:p>
        </p:txBody>
      </p:sp>
    </p:spTree>
    <p:extLst>
      <p:ext uri="{BB962C8B-B14F-4D97-AF65-F5344CB8AC3E}">
        <p14:creationId xmlns:p14="http://schemas.microsoft.com/office/powerpoint/2010/main" val="19342539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Martim</a:t>
            </a:r>
            <a:endParaRPr lang="en-US" dirty="0"/>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4</a:t>
            </a:fld>
            <a:endParaRPr lang="en-US"/>
          </a:p>
        </p:txBody>
      </p:sp>
    </p:spTree>
    <p:extLst>
      <p:ext uri="{BB962C8B-B14F-4D97-AF65-F5344CB8AC3E}">
        <p14:creationId xmlns:p14="http://schemas.microsoft.com/office/powerpoint/2010/main" val="2997109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5</a:t>
            </a:fld>
            <a:endParaRPr lang="en-US"/>
          </a:p>
        </p:txBody>
      </p:sp>
    </p:spTree>
    <p:extLst>
      <p:ext uri="{BB962C8B-B14F-4D97-AF65-F5344CB8AC3E}">
        <p14:creationId xmlns:p14="http://schemas.microsoft.com/office/powerpoint/2010/main" val="4155296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6</a:t>
            </a:fld>
            <a:endParaRPr lang="en-US"/>
          </a:p>
        </p:txBody>
      </p:sp>
    </p:spTree>
    <p:extLst>
      <p:ext uri="{BB962C8B-B14F-4D97-AF65-F5344CB8AC3E}">
        <p14:creationId xmlns:p14="http://schemas.microsoft.com/office/powerpoint/2010/main" val="163461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7</a:t>
            </a:fld>
            <a:endParaRPr lang="en-US"/>
          </a:p>
        </p:txBody>
      </p:sp>
    </p:spTree>
    <p:extLst>
      <p:ext uri="{BB962C8B-B14F-4D97-AF65-F5344CB8AC3E}">
        <p14:creationId xmlns:p14="http://schemas.microsoft.com/office/powerpoint/2010/main" val="21465696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8</a:t>
            </a:fld>
            <a:endParaRPr lang="en-US"/>
          </a:p>
        </p:txBody>
      </p:sp>
    </p:spTree>
    <p:extLst>
      <p:ext uri="{BB962C8B-B14F-4D97-AF65-F5344CB8AC3E}">
        <p14:creationId xmlns:p14="http://schemas.microsoft.com/office/powerpoint/2010/main" val="836962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José</a:t>
            </a:r>
          </a:p>
        </p:txBody>
      </p:sp>
      <p:sp>
        <p:nvSpPr>
          <p:cNvPr id="4" name="Marcador de Posição do Número do Diapositivo 3"/>
          <p:cNvSpPr>
            <a:spLocks noGrp="1"/>
          </p:cNvSpPr>
          <p:nvPr>
            <p:ph type="sldNum" sz="quarter" idx="5"/>
          </p:nvPr>
        </p:nvSpPr>
        <p:spPr/>
        <p:txBody>
          <a:bodyPr/>
          <a:lstStyle/>
          <a:p>
            <a:fld id="{00D8BFDB-EE8F-44BB-9041-E09042C78B22}" type="slidenum">
              <a:rPr lang="en-US" smtClean="0"/>
              <a:t>9</a:t>
            </a:fld>
            <a:endParaRPr lang="en-US"/>
          </a:p>
        </p:txBody>
      </p:sp>
    </p:spTree>
    <p:extLst>
      <p:ext uri="{BB962C8B-B14F-4D97-AF65-F5344CB8AC3E}">
        <p14:creationId xmlns:p14="http://schemas.microsoft.com/office/powerpoint/2010/main" val="3320704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E6B3C-A914-4740-93A8-928247453175}"/>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E1D229B-E9FF-4740-BB85-5B0437D67B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9C6945EB-5A94-D14F-95F6-47E659158C3C}"/>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5" name="Footer Placeholder 4">
            <a:extLst>
              <a:ext uri="{FF2B5EF4-FFF2-40B4-BE49-F238E27FC236}">
                <a16:creationId xmlns:a16="http://schemas.microsoft.com/office/drawing/2014/main" id="{B1379790-0735-8448-8CCF-965D1DC188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755551-A1C7-F744-8281-A8AA05A57DF3}"/>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68797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95EBE8-8AB0-0B47-9A65-DCAD1EB06A61}"/>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CBD09A5B-C43A-6049-80DF-901F88A4959C}"/>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9EE5B7AB-EDD2-FE4C-8CE3-206AEEC46547}"/>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5" name="Footer Placeholder 4">
            <a:extLst>
              <a:ext uri="{FF2B5EF4-FFF2-40B4-BE49-F238E27FC236}">
                <a16:creationId xmlns:a16="http://schemas.microsoft.com/office/drawing/2014/main" id="{361AF18C-0BDD-8B44-A5EF-E7E77C5FD7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3DD4F1-6430-CC4E-8E78-3227D49A9AF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23947022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29FE671-2FC3-7740-B8F4-97B66E739ED2}"/>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2CB747D-8A9B-464C-9B00-74916980A435}"/>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3B58C26-CB1D-6C4C-A820-D862A1191A18}"/>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5" name="Footer Placeholder 4">
            <a:extLst>
              <a:ext uri="{FF2B5EF4-FFF2-40B4-BE49-F238E27FC236}">
                <a16:creationId xmlns:a16="http://schemas.microsoft.com/office/drawing/2014/main" id="{D54DAF0F-3359-0546-8C39-EC5A1BF5C2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212D67-9F92-694C-8003-8627E96E2A6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92615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0BBB8-C641-1B4C-9DA6-B14138F2AC9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AB4F0A6-F8CB-FF47-AC4F-9D45A14A593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EB7AB7D-22F5-6D48-AB6E-C40B0CF3CB35}"/>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5" name="Footer Placeholder 4">
            <a:extLst>
              <a:ext uri="{FF2B5EF4-FFF2-40B4-BE49-F238E27FC236}">
                <a16:creationId xmlns:a16="http://schemas.microsoft.com/office/drawing/2014/main" id="{795AE9E7-7233-8D4B-96F9-96045E7AB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CAE6AC3-72DB-E543-9C0E-059D655A5674}"/>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507584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38EBA1-FDCC-2E41-B801-9149E54F622E}"/>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E89EA2DA-172C-5B4C-96AC-0BB0FC2470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1D8AC1E-D071-3243-85D2-7F91BD7626FD}"/>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5" name="Footer Placeholder 4">
            <a:extLst>
              <a:ext uri="{FF2B5EF4-FFF2-40B4-BE49-F238E27FC236}">
                <a16:creationId xmlns:a16="http://schemas.microsoft.com/office/drawing/2014/main" id="{39388329-F8BF-AF43-B4D8-7E902E145E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E0772C-8908-F04F-A4C1-42362CE16FE0}"/>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9161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9E1A0-7551-8E48-A118-D8B7AD9B126D}"/>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B3F956C-614D-824B-A5ED-E265B7A12D2D}"/>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BFA7A332-E903-A649-A6F3-5C95EB6FBFB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8DDB7FAF-C088-1D46-A223-1E2C0CCE8573}"/>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6" name="Footer Placeholder 5">
            <a:extLst>
              <a:ext uri="{FF2B5EF4-FFF2-40B4-BE49-F238E27FC236}">
                <a16:creationId xmlns:a16="http://schemas.microsoft.com/office/drawing/2014/main" id="{D4E62F85-229C-2440-8155-1E40F88EC3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82EF626-B523-3C47-BE5A-7AA05968C9E7}"/>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4431204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4E70F-988B-4C4C-BCEB-533C763B8EF5}"/>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62BF99F-C7D6-2A48-80D0-5E00CFCCFD7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3A9A6E8-3EB1-E644-8EE7-441D53AD71D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7E85C3E-E421-F44B-B16C-F7D3A611396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32470BD4-D4D2-3D4D-900F-04F7AA50FB30}"/>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94223E2-67AE-FA4E-AD4E-9604A4183DA8}"/>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8" name="Footer Placeholder 7">
            <a:extLst>
              <a:ext uri="{FF2B5EF4-FFF2-40B4-BE49-F238E27FC236}">
                <a16:creationId xmlns:a16="http://schemas.microsoft.com/office/drawing/2014/main" id="{34CF10A2-B379-744E-93B0-96EB8C50C57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20A762-E154-FE4F-BFE2-B7A83CE63D52}"/>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685398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D355AC-2DBD-EE4A-8DDC-10FF7390CC29}"/>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F971502-51B8-8C43-9297-8812400392F8}"/>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4" name="Footer Placeholder 3">
            <a:extLst>
              <a:ext uri="{FF2B5EF4-FFF2-40B4-BE49-F238E27FC236}">
                <a16:creationId xmlns:a16="http://schemas.microsoft.com/office/drawing/2014/main" id="{59742851-72B4-AD4A-80E7-FDA9B2AAEA3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C33021D-F762-F548-91CC-6D272B70627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56878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A1FFC5F-BCE7-7147-B4E2-0B0A45E42380}"/>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3" name="Footer Placeholder 2">
            <a:extLst>
              <a:ext uri="{FF2B5EF4-FFF2-40B4-BE49-F238E27FC236}">
                <a16:creationId xmlns:a16="http://schemas.microsoft.com/office/drawing/2014/main" id="{BA5D1FC8-70F7-034E-AC09-AEA5073C21F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737CF15-91C9-8B40-8AD2-4FB288C0B9C8}"/>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3044855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3F455-E4AF-8343-B974-1839D1696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DEAB3B4-A4C2-8F49-B360-74086E4F570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0753048B-5A4C-CE44-AB85-6B5DDA8830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A1B4F9F-619A-5945-8A9C-5F9988A48532}"/>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6" name="Footer Placeholder 5">
            <a:extLst>
              <a:ext uri="{FF2B5EF4-FFF2-40B4-BE49-F238E27FC236}">
                <a16:creationId xmlns:a16="http://schemas.microsoft.com/office/drawing/2014/main" id="{C288D0F5-83F8-D241-9764-BB1F34E245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B4A89A-5798-3F4F-B7D2-8B1E7E9ED5F1}"/>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1453673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CEA34E-DCEC-9147-97AD-D9C96B4ABABA}"/>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C76E3F8-F3A3-9F45-92BF-48243BB7CAB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222981-3BB1-4648-A915-701B552FB1D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8200FCF8-BCF7-624D-90CF-881D38186DF4}"/>
              </a:ext>
            </a:extLst>
          </p:cNvPr>
          <p:cNvSpPr>
            <a:spLocks noGrp="1"/>
          </p:cNvSpPr>
          <p:nvPr>
            <p:ph type="dt" sz="half" idx="10"/>
          </p:nvPr>
        </p:nvSpPr>
        <p:spPr/>
        <p:txBody>
          <a:bodyPr/>
          <a:lstStyle/>
          <a:p>
            <a:fld id="{744A0054-E746-6544-81FD-9F386069BE22}" type="datetimeFigureOut">
              <a:rPr lang="en-US" smtClean="0"/>
              <a:t>1/25/2022</a:t>
            </a:fld>
            <a:endParaRPr lang="en-US"/>
          </a:p>
        </p:txBody>
      </p:sp>
      <p:sp>
        <p:nvSpPr>
          <p:cNvPr id="6" name="Footer Placeholder 5">
            <a:extLst>
              <a:ext uri="{FF2B5EF4-FFF2-40B4-BE49-F238E27FC236}">
                <a16:creationId xmlns:a16="http://schemas.microsoft.com/office/drawing/2014/main" id="{855FD4B5-71FD-A446-91F8-4BF8BD1EB6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4AF525-C279-8947-BDEE-7027AD945E5D}"/>
              </a:ext>
            </a:extLst>
          </p:cNvPr>
          <p:cNvSpPr>
            <a:spLocks noGrp="1"/>
          </p:cNvSpPr>
          <p:nvPr>
            <p:ph type="sldNum" sz="quarter" idx="12"/>
          </p:nvPr>
        </p:nvSpPr>
        <p:spPr/>
        <p:txBody>
          <a:bodyPr/>
          <a:lstStyle/>
          <a:p>
            <a:fld id="{EFC0D4A9-22E6-6148-B361-409F1EB8F815}" type="slidenum">
              <a:rPr lang="en-US" smtClean="0"/>
              <a:t>‹nº›</a:t>
            </a:fld>
            <a:endParaRPr lang="en-US"/>
          </a:p>
        </p:txBody>
      </p:sp>
    </p:spTree>
    <p:extLst>
      <p:ext uri="{BB962C8B-B14F-4D97-AF65-F5344CB8AC3E}">
        <p14:creationId xmlns:p14="http://schemas.microsoft.com/office/powerpoint/2010/main" val="29387669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E20CE7-BD00-6244-999B-C45898B0D61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77A523C6-B849-5945-8C1D-74BBF620955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64690CFB-BA1D-3C46-AE38-66F0A5BC1E8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44A0054-E746-6544-81FD-9F386069BE22}" type="datetimeFigureOut">
              <a:rPr lang="en-US" smtClean="0"/>
              <a:t>1/25/2022</a:t>
            </a:fld>
            <a:endParaRPr lang="en-US"/>
          </a:p>
        </p:txBody>
      </p:sp>
      <p:sp>
        <p:nvSpPr>
          <p:cNvPr id="5" name="Footer Placeholder 4">
            <a:extLst>
              <a:ext uri="{FF2B5EF4-FFF2-40B4-BE49-F238E27FC236}">
                <a16:creationId xmlns:a16="http://schemas.microsoft.com/office/drawing/2014/main" id="{6EE72DBB-0ED8-F443-8034-5D5B0E0ECC6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142EA9B-3772-1141-8CE2-6434E342D2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C0D4A9-22E6-6148-B361-409F1EB8F815}" type="slidenum">
              <a:rPr lang="en-US" smtClean="0"/>
              <a:t>‹nº›</a:t>
            </a:fld>
            <a:endParaRPr lang="en-US"/>
          </a:p>
        </p:txBody>
      </p:sp>
    </p:spTree>
    <p:extLst>
      <p:ext uri="{BB962C8B-B14F-4D97-AF65-F5344CB8AC3E}">
        <p14:creationId xmlns:p14="http://schemas.microsoft.com/office/powerpoint/2010/main" val="17172409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assetstore.unity.com/packages/3d/characters/medieval-cartoon-warriors-90079" TargetMode="External"/><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tiff"/><Relationship Id="rId5" Type="http://schemas.openxmlformats.org/officeDocument/2006/relationships/hyperlink" Target="https://assetstore.unity.com/packages/essentials/tutorial-projects/unity-particle-pack-127325" TargetMode="External"/><Relationship Id="rId4" Type="http://schemas.openxmlformats.org/officeDocument/2006/relationships/hyperlink" Target="https://assetstore.unity.com/packages/3d/characters/creatures/dragon-for-boss-monster-hp-7939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23.png"/><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6.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7.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cxocard.com/wp-content/uploads/2019/02/pokemon-go-augmented-reality.jpg"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8C6878B-5E93-F341-AC77-2423C100D7C5}"/>
              </a:ext>
            </a:extLst>
          </p:cNvPr>
          <p:cNvSpPr txBox="1"/>
          <p:nvPr/>
        </p:nvSpPr>
        <p:spPr>
          <a:xfrm>
            <a:off x="476518" y="280393"/>
            <a:ext cx="11217499" cy="5324535"/>
          </a:xfrm>
          <a:prstGeom prst="rect">
            <a:avLst/>
          </a:prstGeom>
          <a:noFill/>
        </p:spPr>
        <p:txBody>
          <a:bodyPr wrap="square" rtlCol="0">
            <a:spAutoFit/>
          </a:bodyPr>
          <a:lstStyle/>
          <a:p>
            <a:pPr>
              <a:spcAft>
                <a:spcPts val="1200"/>
              </a:spcAft>
            </a:pPr>
            <a:r>
              <a:rPr lang="en-US" sz="4000" b="1" dirty="0">
                <a:solidFill>
                  <a:srgbClr val="50B400"/>
                </a:solidFill>
                <a:latin typeface="+mj-lt"/>
              </a:rPr>
              <a:t>Final Presentation</a:t>
            </a:r>
          </a:p>
          <a:p>
            <a:pPr>
              <a:spcAft>
                <a:spcPts val="1200"/>
              </a:spcAft>
            </a:pPr>
            <a:r>
              <a:rPr lang="en-US" sz="3200" b="1" dirty="0">
                <a:latin typeface="+mj-lt"/>
              </a:rPr>
              <a:t>Project Conceptualization and Development</a:t>
            </a:r>
            <a:r>
              <a:rPr lang="en-US" sz="3200" b="1" dirty="0">
                <a:highlight>
                  <a:srgbClr val="FFFF00"/>
                </a:highlight>
                <a:latin typeface="+mj-lt"/>
              </a:rPr>
              <a:t> </a:t>
            </a:r>
            <a:endParaRPr lang="en-US" sz="4000" b="1" dirty="0">
              <a:highlight>
                <a:srgbClr val="FFFF00"/>
              </a:highlight>
              <a:latin typeface="+mj-lt"/>
            </a:endParaRPr>
          </a:p>
          <a:p>
            <a:pPr marL="0" marR="0" lvl="0" indent="0" algn="l" defTabSz="914400" rtl="0" eaLnBrk="1" fontAlgn="auto" latinLnBrk="0" hangingPunct="1">
              <a:lnSpc>
                <a:spcPct val="100000"/>
              </a:lnSpc>
              <a:spcBef>
                <a:spcPts val="0"/>
              </a:spcBef>
              <a:spcAft>
                <a:spcPts val="1200"/>
              </a:spcAft>
              <a:buClrTx/>
              <a:buSzTx/>
              <a:buFontTx/>
              <a:buNone/>
              <a:tabLst/>
              <a:defRPr/>
            </a:pPr>
            <a:br>
              <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2800" b="1"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120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mn-cs"/>
              </a:rPr>
              <a:t>Project Title:  AR Turn Based-Card Game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mn-cs"/>
              </a:rPr>
              <a:t>Group: </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Martim Neves &amp; José Santos</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latin typeface="Calibri Light" panose="020F0302020204030204"/>
                <a:ea typeface="+mn-ea"/>
                <a:cs typeface="+mn-cs"/>
              </a:rPr>
              <a:t>Practical assignment goal: </a:t>
            </a:r>
            <a:r>
              <a:rPr kumimoji="0" lang="en-US" sz="2400" b="0" i="0" u="none" strike="noStrike" kern="1200" cap="none" spc="0" normalizeH="0" baseline="0" noProof="0" dirty="0">
                <a:ln>
                  <a:noFill/>
                </a:ln>
                <a:solidFill>
                  <a:prstClr val="black"/>
                </a:solidFill>
                <a:effectLst/>
                <a:uLnTx/>
                <a:uFillTx/>
                <a:latin typeface="Calibri Light" panose="020F0302020204030204"/>
                <a:ea typeface="+mn-ea"/>
                <a:cs typeface="+mn-cs"/>
              </a:rPr>
              <a:t>Development of an AR turn-based game using targets as characters and AR elements to play the game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2671668"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rPr>
              <a:t>RVA</a:t>
            </a:r>
            <a:endPar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pic>
        <p:nvPicPr>
          <p:cNvPr id="14" name="Picture 13">
            <a:extLst>
              <a:ext uri="{FF2B5EF4-FFF2-40B4-BE49-F238E27FC236}">
                <a16:creationId xmlns:a16="http://schemas.microsoft.com/office/drawing/2014/main" id="{0494E2F3-B583-BA48-A4B7-4B4E701F4A97}"/>
              </a:ext>
            </a:extLst>
          </p:cNvPr>
          <p:cNvPicPr>
            <a:picLocks noChangeAspect="1"/>
          </p:cNvPicPr>
          <p:nvPr/>
        </p:nvPicPr>
        <p:blipFill>
          <a:blip r:embed="rId3"/>
          <a:stretch>
            <a:fillRect/>
          </a:stretch>
        </p:blipFill>
        <p:spPr>
          <a:xfrm>
            <a:off x="8524156" y="334799"/>
            <a:ext cx="3169861" cy="627005"/>
          </a:xfrm>
          <a:prstGeom prst="rect">
            <a:avLst/>
          </a:prstGeom>
        </p:spPr>
      </p:pic>
    </p:spTree>
    <p:extLst>
      <p:ext uri="{BB962C8B-B14F-4D97-AF65-F5344CB8AC3E}">
        <p14:creationId xmlns:p14="http://schemas.microsoft.com/office/powerpoint/2010/main" val="530023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50000"/>
              </a:spcBef>
              <a:spcAft>
                <a:spcPct val="0"/>
              </a:spcAft>
              <a:buClrTx/>
              <a:buSzTx/>
              <a:buFontTx/>
              <a:buNone/>
              <a:tabLst/>
              <a:defRPr/>
            </a:pPr>
            <a:fld id="{A06316EC-39FF-4C97-AA6E-29B761CE3E45}" type="slidenum">
              <a:rPr kumimoji="0" lang="en-US" sz="1400" b="0" i="0" u="none" strike="noStrike" kern="1200" cap="none" spc="0" normalizeH="0" baseline="0" noProof="0" smtClean="0">
                <a:ln>
                  <a:noFill/>
                </a:ln>
                <a:solidFill>
                  <a:prstClr val="black"/>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ct val="50000"/>
                </a:spcBef>
                <a:spcAft>
                  <a:spcPct val="0"/>
                </a:spcAft>
                <a:buClrTx/>
                <a:buSzTx/>
                <a:buFontTx/>
                <a:buNone/>
                <a:tabLst/>
                <a:defRPr/>
              </a:pPr>
              <a:t>10</a:t>
            </a:fld>
            <a:endPar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521384" cy="3477875"/>
          </a:xfrm>
          <a:prstGeom prst="rect">
            <a:avLst/>
          </a:prstGeom>
          <a:noFill/>
        </p:spPr>
        <p:txBody>
          <a:bodyPr wrap="square" rtlCol="0">
            <a:spAutoFit/>
          </a:bodyPr>
          <a:lstStyle/>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endParaRPr kumimoji="0" lang="en-US" sz="2000" b="0" i="0" u="none" strike="noStrike" kern="1200" cap="none" spc="0" normalizeH="0" baseline="0" noProof="0" dirty="0">
              <a:ln>
                <a:noFill/>
              </a:ln>
              <a:solidFill>
                <a:srgbClr val="50B400"/>
              </a:solidFill>
              <a:effectLst/>
              <a:uLnTx/>
              <a:uFillTx/>
              <a:latin typeface="Calibri Light" panose="020F03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000" b="0" i="0" u="none" strike="noStrike" kern="1200" cap="none" spc="0" normalizeH="0" baseline="0" noProof="0" dirty="0">
                <a:ln>
                  <a:noFill/>
                </a:ln>
                <a:solidFill>
                  <a:srgbClr val="50B400"/>
                </a:solidFill>
                <a:effectLst/>
                <a:uLnTx/>
                <a:uFillTx/>
                <a:latin typeface="Calibri Light" panose="020F0302020204030204"/>
                <a:ea typeface="+mn-ea"/>
                <a:cs typeface="+mn-cs"/>
              </a:rPr>
              <a:t>Quality requirements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Fluid gameplay, working game mechanics, testability, accessibility </a:t>
            </a: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r>
              <a:rPr kumimoji="0" lang="en-US" sz="2000" b="0" i="0" u="none" strike="noStrike" kern="1200" cap="none" spc="0" normalizeH="0" baseline="0" noProof="0" dirty="0">
                <a:ln>
                  <a:noFill/>
                </a:ln>
                <a:solidFill>
                  <a:srgbClr val="50B400"/>
                </a:solidFill>
                <a:effectLst/>
                <a:uLnTx/>
                <a:uFillTx/>
                <a:latin typeface="Calibri Light" panose="020F0302020204030204"/>
                <a:ea typeface="+mn-ea"/>
                <a:cs typeface="+mn-cs"/>
              </a:rPr>
              <a:t>Functional Requirements </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Identify and read the targets inside the playing area,  perform actions to play the game (attack, defend or heal), see damage dealt and received, see character’s health and stats and send a notification when the game is over.</a:t>
            </a: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Wingdings" pitchFamily="2" charset="2"/>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2" name="Picture 1">
            <a:extLst>
              <a:ext uri="{FF2B5EF4-FFF2-40B4-BE49-F238E27FC236}">
                <a16:creationId xmlns:a16="http://schemas.microsoft.com/office/drawing/2014/main" id="{8FEE50DD-70CF-EF4A-9EEF-504AE5F99987}"/>
              </a:ext>
            </a:extLst>
          </p:cNvPr>
          <p:cNvPicPr>
            <a:picLocks noChangeAspect="1"/>
          </p:cNvPicPr>
          <p:nvPr/>
        </p:nvPicPr>
        <p:blipFill rotWithShape="1">
          <a:blip r:embed="rId3"/>
          <a:srcRect l="24235" r="21898"/>
          <a:stretch/>
        </p:blipFill>
        <p:spPr>
          <a:xfrm>
            <a:off x="9436612" y="1715832"/>
            <a:ext cx="2507932" cy="3216685"/>
          </a:xfrm>
          <a:prstGeom prst="rect">
            <a:avLst/>
          </a:prstGeom>
        </p:spPr>
      </p:pic>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t>Requirements</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pPr marL="0" marR="0" lvl="0" indent="0" algn="l" defTabSz="504000"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1374321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50000"/>
              </a:spcBef>
              <a:spcAft>
                <a:spcPct val="0"/>
              </a:spcAft>
              <a:buClrTx/>
              <a:buSzTx/>
              <a:buFontTx/>
              <a:buNone/>
              <a:tabLst/>
              <a:defRPr/>
            </a:pPr>
            <a:fld id="{A06316EC-39FF-4C97-AA6E-29B761CE3E45}" type="slidenum">
              <a:rPr kumimoji="0" lang="en-US" sz="1400" b="0" i="0" u="none" strike="noStrike" kern="1200" cap="none" spc="0" normalizeH="0" baseline="0" noProof="0" smtClean="0">
                <a:ln>
                  <a:noFill/>
                </a:ln>
                <a:solidFill>
                  <a:prstClr val="black"/>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ct val="50000"/>
                </a:spcBef>
                <a:spcAft>
                  <a:spcPct val="0"/>
                </a:spcAft>
                <a:buClrTx/>
                <a:buSzTx/>
                <a:buFontTx/>
                <a:buNone/>
                <a:tabLst/>
                <a:defRPr/>
              </a:pPr>
              <a:t>11</a:t>
            </a:fld>
            <a:endPar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6523038" cy="40934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Creation of good targets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Lighting conditions have a major impact in the tracking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Getting the animations to work properly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Creation of a health bar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Creation of a turn-based system</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Make actions outside the playing area invalid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7" name="Picture 6">
            <a:extLst>
              <a:ext uri="{FF2B5EF4-FFF2-40B4-BE49-F238E27FC236}">
                <a16:creationId xmlns:a16="http://schemas.microsoft.com/office/drawing/2014/main" id="{4CBF51C8-3461-9848-83B2-359B5540E1FF}"/>
              </a:ext>
            </a:extLst>
          </p:cNvPr>
          <p:cNvPicPr>
            <a:picLocks noChangeAspect="1"/>
          </p:cNvPicPr>
          <p:nvPr/>
        </p:nvPicPr>
        <p:blipFill rotWithShape="1">
          <a:blip r:embed="rId3"/>
          <a:srcRect l="30275" r="29450"/>
          <a:stretch/>
        </p:blipFill>
        <p:spPr>
          <a:xfrm>
            <a:off x="8515350" y="1269581"/>
            <a:ext cx="3178667" cy="4467103"/>
          </a:xfrm>
          <a:prstGeom prst="rect">
            <a:avLst/>
          </a:prstGeom>
        </p:spPr>
      </p:pic>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t>Project Constrains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pPr marL="0" marR="0" lvl="0" indent="0" algn="l" defTabSz="504000"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endParaRPr>
          </a:p>
        </p:txBody>
      </p:sp>
    </p:spTree>
    <p:extLst>
      <p:ext uri="{BB962C8B-B14F-4D97-AF65-F5344CB8AC3E}">
        <p14:creationId xmlns:p14="http://schemas.microsoft.com/office/powerpoint/2010/main" val="25190282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12</a:t>
            </a:fld>
            <a:endParaRPr lang="en-US" sz="14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Foliennummernplatzhalter 1">
            <a:extLst>
              <a:ext uri="{FF2B5EF4-FFF2-40B4-BE49-F238E27FC236}">
                <a16:creationId xmlns:a16="http://schemas.microsoft.com/office/drawing/2014/main" id="{FA3A6CBC-8F09-A948-BC7C-EE8F4DBF9BE6}"/>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7" name="Rectangle 2">
            <a:extLst>
              <a:ext uri="{FF2B5EF4-FFF2-40B4-BE49-F238E27FC236}">
                <a16:creationId xmlns:a16="http://schemas.microsoft.com/office/drawing/2014/main" id="{5EFD2FF8-28A3-CA40-AEC9-B4B8767DC373}"/>
              </a:ext>
            </a:extLst>
          </p:cNvPr>
          <p:cNvSpPr txBox="1">
            <a:spLocks noChangeArrowheads="1"/>
          </p:cNvSpPr>
          <p:nvPr/>
        </p:nvSpPr>
        <p:spPr>
          <a:xfrm>
            <a:off x="477839" y="1519885"/>
            <a:ext cx="11233150" cy="19091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rgbClr val="50B400"/>
                </a:solidFill>
              </a:rPr>
              <a:t>Assignment 2</a:t>
            </a:r>
          </a:p>
        </p:txBody>
      </p:sp>
      <p:sp>
        <p:nvSpPr>
          <p:cNvPr id="8" name="Rectangle 7">
            <a:extLst>
              <a:ext uri="{FF2B5EF4-FFF2-40B4-BE49-F238E27FC236}">
                <a16:creationId xmlns:a16="http://schemas.microsoft.com/office/drawing/2014/main" id="{FD258A38-E6DC-E647-B2C0-F0AFCB771CCC}"/>
              </a:ext>
            </a:extLst>
          </p:cNvPr>
          <p:cNvSpPr/>
          <p:nvPr/>
        </p:nvSpPr>
        <p:spPr>
          <a:xfrm>
            <a:off x="3775285" y="3921825"/>
            <a:ext cx="3876254" cy="584775"/>
          </a:xfrm>
          <a:prstGeom prst="rect">
            <a:avLst/>
          </a:prstGeom>
        </p:spPr>
        <p:txBody>
          <a:bodyPr wrap="none">
            <a:spAutoFit/>
          </a:bodyPr>
          <a:lstStyle/>
          <a:p>
            <a:pPr>
              <a:spcAft>
                <a:spcPts val="1200"/>
              </a:spcAft>
            </a:pPr>
            <a:r>
              <a:rPr lang="en-US" sz="3200" b="1" dirty="0"/>
              <a:t>Project Development </a:t>
            </a:r>
            <a:endParaRPr lang="en-US" sz="4000" b="1" dirty="0"/>
          </a:p>
        </p:txBody>
      </p:sp>
    </p:spTree>
    <p:extLst>
      <p:ext uri="{BB962C8B-B14F-4D97-AF65-F5344CB8AC3E}">
        <p14:creationId xmlns:p14="http://schemas.microsoft.com/office/powerpoint/2010/main" val="24139316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5848822" cy="2554545"/>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latin typeface="+mj-lt"/>
              </a:rPr>
              <a:t>Integration between unity and Vuforia (AR)</a:t>
            </a:r>
          </a:p>
          <a:p>
            <a:pPr marL="742950" lvl="1" indent="-285750">
              <a:buFont typeface="Arial" panose="020B0604020202020204" pitchFamily="34" charset="0"/>
              <a:buChar char="•"/>
            </a:pPr>
            <a:r>
              <a:rPr lang="en-US" sz="2000" dirty="0">
                <a:latin typeface="+mj-lt"/>
              </a:rPr>
              <a:t>Foundation of the Game</a:t>
            </a:r>
          </a:p>
          <a:p>
            <a:pPr marL="1200150" lvl="2" indent="-285750">
              <a:buFont typeface="Arial" panose="020B0604020202020204" pitchFamily="34" charset="0"/>
              <a:buChar char="•"/>
            </a:pPr>
            <a:r>
              <a:rPr lang="en-US" sz="2000" dirty="0">
                <a:latin typeface="+mj-lt"/>
              </a:rPr>
              <a:t>Game Modes:</a:t>
            </a:r>
          </a:p>
          <a:p>
            <a:pPr marL="1657350" lvl="3" indent="-285750">
              <a:buFont typeface="Arial" panose="020B0604020202020204" pitchFamily="34" charset="0"/>
              <a:buChar char="•"/>
            </a:pPr>
            <a:r>
              <a:rPr lang="en-US" sz="2000" dirty="0">
                <a:latin typeface="+mj-lt"/>
              </a:rPr>
              <a:t>Simple Mode	</a:t>
            </a:r>
          </a:p>
          <a:p>
            <a:pPr marL="1657350" lvl="3" indent="-285750">
              <a:buFont typeface="Arial" panose="020B0604020202020204" pitchFamily="34" charset="0"/>
              <a:buChar char="•"/>
            </a:pPr>
            <a:r>
              <a:rPr lang="en-US" sz="2000" dirty="0">
                <a:latin typeface="+mj-lt"/>
              </a:rPr>
              <a:t>AR Mode</a:t>
            </a:r>
          </a:p>
          <a:p>
            <a:pPr marL="742950" lvl="1" indent="-285750">
              <a:buFont typeface="Arial" panose="020B0604020202020204" pitchFamily="34" charset="0"/>
              <a:buChar char="•"/>
            </a:pPr>
            <a:r>
              <a:rPr lang="en-US" sz="2000" dirty="0">
                <a:latin typeface="+mj-lt"/>
              </a:rPr>
              <a:t>Animations, Audio and VFX</a:t>
            </a:r>
          </a:p>
          <a:p>
            <a:pPr lvl="3"/>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Prototype Developed</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FA3A6CBC-8F09-A948-BC7C-EE8F4DBF9BE6}"/>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5" name="Picture 4">
            <a:extLst>
              <a:ext uri="{FF2B5EF4-FFF2-40B4-BE49-F238E27FC236}">
                <a16:creationId xmlns:a16="http://schemas.microsoft.com/office/drawing/2014/main" id="{A9839860-7BFA-1E4C-8A77-CEB12F042BE6}"/>
              </a:ext>
            </a:extLst>
          </p:cNvPr>
          <p:cNvPicPr>
            <a:picLocks noChangeAspect="1"/>
          </p:cNvPicPr>
          <p:nvPr/>
        </p:nvPicPr>
        <p:blipFill>
          <a:blip r:embed="rId3"/>
          <a:stretch>
            <a:fillRect/>
          </a:stretch>
        </p:blipFill>
        <p:spPr>
          <a:xfrm>
            <a:off x="6207101" y="1440627"/>
            <a:ext cx="5984899" cy="4428825"/>
          </a:xfrm>
          <a:prstGeom prst="rect">
            <a:avLst/>
          </a:prstGeom>
        </p:spPr>
      </p:pic>
    </p:spTree>
    <p:extLst>
      <p:ext uri="{BB962C8B-B14F-4D97-AF65-F5344CB8AC3E}">
        <p14:creationId xmlns:p14="http://schemas.microsoft.com/office/powerpoint/2010/main" val="22970655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245592" y="1507528"/>
            <a:ext cx="5848822" cy="1015663"/>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latin typeface="+mj-lt"/>
              </a:rPr>
              <a:t>Integration between unity and Vuforia (AR)</a:t>
            </a:r>
          </a:p>
          <a:p>
            <a:pPr lvl="3"/>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Prototype Developed</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FA3A6CBC-8F09-A948-BC7C-EE8F4DBF9BE6}"/>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3" name="Imagem 2" descr="Uma imagem com interior, planta, mesa&#10;&#10;Descrição gerada automaticamente">
            <a:extLst>
              <a:ext uri="{FF2B5EF4-FFF2-40B4-BE49-F238E27FC236}">
                <a16:creationId xmlns:a16="http://schemas.microsoft.com/office/drawing/2014/main" id="{D1E374D5-443B-454E-ABCB-2C557F4FEC09}"/>
              </a:ext>
            </a:extLst>
          </p:cNvPr>
          <p:cNvPicPr>
            <a:picLocks noChangeAspect="1"/>
          </p:cNvPicPr>
          <p:nvPr/>
        </p:nvPicPr>
        <p:blipFill rotWithShape="1">
          <a:blip r:embed="rId3"/>
          <a:srcRect b="25868"/>
          <a:stretch/>
        </p:blipFill>
        <p:spPr>
          <a:xfrm>
            <a:off x="2413547" y="2235090"/>
            <a:ext cx="7361733" cy="3527163"/>
          </a:xfrm>
          <a:prstGeom prst="rect">
            <a:avLst/>
          </a:prstGeom>
        </p:spPr>
      </p:pic>
    </p:spTree>
    <p:extLst>
      <p:ext uri="{BB962C8B-B14F-4D97-AF65-F5344CB8AC3E}">
        <p14:creationId xmlns:p14="http://schemas.microsoft.com/office/powerpoint/2010/main" val="31948032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245592" y="1507528"/>
            <a:ext cx="5848822" cy="1631216"/>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latin typeface="+mj-lt"/>
              </a:rPr>
              <a:t>Game Modes:</a:t>
            </a:r>
          </a:p>
          <a:p>
            <a:pPr marL="1200150" lvl="2" indent="-285750">
              <a:buFont typeface="Arial" panose="020B0604020202020204" pitchFamily="34" charset="0"/>
              <a:buChar char="•"/>
            </a:pPr>
            <a:r>
              <a:rPr lang="en-US" sz="2000" dirty="0">
                <a:latin typeface="+mj-lt"/>
              </a:rPr>
              <a:t>Simple Mode</a:t>
            </a:r>
          </a:p>
          <a:p>
            <a:pPr lvl="2"/>
            <a:endParaRPr lang="en-US" sz="2000" dirty="0">
              <a:latin typeface="+mj-lt"/>
            </a:endParaRPr>
          </a:p>
          <a:p>
            <a:pPr lvl="3"/>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Prototype Developed</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FA3A6CBC-8F09-A948-BC7C-EE8F4DBF9BE6}"/>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10" name="TextBox 7">
            <a:extLst>
              <a:ext uri="{FF2B5EF4-FFF2-40B4-BE49-F238E27FC236}">
                <a16:creationId xmlns:a16="http://schemas.microsoft.com/office/drawing/2014/main" id="{42C1CAB3-8CDC-4319-A9BC-AAFF314E2FEC}"/>
              </a:ext>
            </a:extLst>
          </p:cNvPr>
          <p:cNvSpPr txBox="1"/>
          <p:nvPr/>
        </p:nvSpPr>
        <p:spPr>
          <a:xfrm>
            <a:off x="5964302" y="1506130"/>
            <a:ext cx="5848822" cy="1631216"/>
          </a:xfrm>
          <a:prstGeom prst="rect">
            <a:avLst/>
          </a:prstGeom>
          <a:noFill/>
        </p:spPr>
        <p:txBody>
          <a:bodyPr wrap="square" rtlCol="0">
            <a:spAutoFit/>
          </a:bodyPr>
          <a:lstStyle/>
          <a:p>
            <a:pPr lvl="1"/>
            <a:endParaRPr lang="en-US" sz="2000" dirty="0">
              <a:latin typeface="+mj-lt"/>
            </a:endParaRPr>
          </a:p>
          <a:p>
            <a:pPr marL="1200150" lvl="2" indent="-285750">
              <a:buFont typeface="Arial" panose="020B0604020202020204" pitchFamily="34" charset="0"/>
              <a:buChar char="•"/>
            </a:pPr>
            <a:r>
              <a:rPr lang="en-US" sz="2000" dirty="0">
                <a:latin typeface="+mj-lt"/>
              </a:rPr>
              <a:t>AR Mode</a:t>
            </a:r>
          </a:p>
          <a:p>
            <a:pPr lvl="2"/>
            <a:endParaRPr lang="en-US" sz="2000" dirty="0">
              <a:latin typeface="+mj-lt"/>
            </a:endParaRPr>
          </a:p>
          <a:p>
            <a:pPr lvl="3"/>
            <a:endParaRPr lang="en-US" sz="2000" dirty="0">
              <a:latin typeface="+mj-lt"/>
            </a:endParaRPr>
          </a:p>
          <a:p>
            <a:pPr marL="742950" lvl="1" indent="-285750">
              <a:buFont typeface="Wingdings" pitchFamily="2" charset="2"/>
              <a:buChar char="§"/>
            </a:pPr>
            <a:endParaRPr lang="en-US" sz="2000" dirty="0">
              <a:latin typeface="+mj-lt"/>
            </a:endParaRPr>
          </a:p>
        </p:txBody>
      </p:sp>
      <p:pic>
        <p:nvPicPr>
          <p:cNvPr id="12" name="Imagem 11">
            <a:extLst>
              <a:ext uri="{FF2B5EF4-FFF2-40B4-BE49-F238E27FC236}">
                <a16:creationId xmlns:a16="http://schemas.microsoft.com/office/drawing/2014/main" id="{5B3D2561-1C3A-441D-867D-EF5F94C4E1BE}"/>
              </a:ext>
            </a:extLst>
          </p:cNvPr>
          <p:cNvPicPr>
            <a:picLocks noChangeAspect="1"/>
          </p:cNvPicPr>
          <p:nvPr/>
        </p:nvPicPr>
        <p:blipFill>
          <a:blip r:embed="rId3"/>
          <a:srcRect/>
          <a:stretch/>
        </p:blipFill>
        <p:spPr>
          <a:xfrm>
            <a:off x="245592" y="2431325"/>
            <a:ext cx="5817167" cy="2969471"/>
          </a:xfrm>
          <a:prstGeom prst="rect">
            <a:avLst/>
          </a:prstGeom>
        </p:spPr>
      </p:pic>
      <p:pic>
        <p:nvPicPr>
          <p:cNvPr id="13" name="Imagem 12">
            <a:extLst>
              <a:ext uri="{FF2B5EF4-FFF2-40B4-BE49-F238E27FC236}">
                <a16:creationId xmlns:a16="http://schemas.microsoft.com/office/drawing/2014/main" id="{1F7C7EFE-EBC8-4ADD-9D45-40567E964B35}"/>
              </a:ext>
            </a:extLst>
          </p:cNvPr>
          <p:cNvPicPr>
            <a:picLocks noChangeAspect="1"/>
          </p:cNvPicPr>
          <p:nvPr/>
        </p:nvPicPr>
        <p:blipFill>
          <a:blip r:embed="rId4"/>
          <a:srcRect/>
          <a:stretch/>
        </p:blipFill>
        <p:spPr>
          <a:xfrm>
            <a:off x="6709995" y="2415543"/>
            <a:ext cx="4643390" cy="3001034"/>
          </a:xfrm>
          <a:prstGeom prst="rect">
            <a:avLst/>
          </a:prstGeom>
        </p:spPr>
      </p:pic>
    </p:spTree>
    <p:extLst>
      <p:ext uri="{BB962C8B-B14F-4D97-AF65-F5344CB8AC3E}">
        <p14:creationId xmlns:p14="http://schemas.microsoft.com/office/powerpoint/2010/main" val="2087959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16</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245592" y="1507528"/>
            <a:ext cx="5848822" cy="1015663"/>
          </a:xfrm>
          <a:prstGeom prst="rect">
            <a:avLst/>
          </a:prstGeom>
          <a:noFill/>
        </p:spPr>
        <p:txBody>
          <a:bodyPr wrap="square" rtlCol="0">
            <a:spAutoFit/>
          </a:bodyPr>
          <a:lstStyle/>
          <a:p>
            <a:pPr marL="742950" lvl="1" indent="-285750">
              <a:buFont typeface="Arial" panose="020B0604020202020204" pitchFamily="34" charset="0"/>
              <a:buChar char="•"/>
            </a:pPr>
            <a:r>
              <a:rPr lang="en-US" sz="2000" dirty="0">
                <a:latin typeface="+mj-lt"/>
              </a:rPr>
              <a:t>Animations, Audio and VFX</a:t>
            </a:r>
          </a:p>
          <a:p>
            <a:pPr lvl="3"/>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Prototype Developed</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FA3A6CBC-8F09-A948-BC7C-EE8F4DBF9BE6}"/>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2" name="20220124_135143">
            <a:hlinkClick r:id="" action="ppaction://media"/>
            <a:extLst>
              <a:ext uri="{FF2B5EF4-FFF2-40B4-BE49-F238E27FC236}">
                <a16:creationId xmlns:a16="http://schemas.microsoft.com/office/drawing/2014/main" id="{CA7517CC-F942-410F-B367-0368B9472C0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169517" y="1371324"/>
            <a:ext cx="7256044" cy="4689724"/>
          </a:xfrm>
          <a:prstGeom prst="rect">
            <a:avLst/>
          </a:prstGeom>
        </p:spPr>
      </p:pic>
    </p:spTree>
    <p:extLst>
      <p:ext uri="{BB962C8B-B14F-4D97-AF65-F5344CB8AC3E}">
        <p14:creationId xmlns:p14="http://schemas.microsoft.com/office/powerpoint/2010/main" val="3772630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70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17</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Project Structure</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FA3A6CBC-8F09-A948-BC7C-EE8F4DBF9BE6}"/>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4" name="Imagem 3">
            <a:extLst>
              <a:ext uri="{FF2B5EF4-FFF2-40B4-BE49-F238E27FC236}">
                <a16:creationId xmlns:a16="http://schemas.microsoft.com/office/drawing/2014/main" id="{F8CCBE11-E24B-4350-9C8B-1BB7928E6B92}"/>
              </a:ext>
            </a:extLst>
          </p:cNvPr>
          <p:cNvPicPr>
            <a:picLocks noChangeAspect="1"/>
          </p:cNvPicPr>
          <p:nvPr/>
        </p:nvPicPr>
        <p:blipFill>
          <a:blip r:embed="rId3"/>
          <a:stretch>
            <a:fillRect/>
          </a:stretch>
        </p:blipFill>
        <p:spPr>
          <a:xfrm>
            <a:off x="4239672" y="80491"/>
            <a:ext cx="5398104" cy="6024481"/>
          </a:xfrm>
          <a:prstGeom prst="rect">
            <a:avLst/>
          </a:prstGeom>
        </p:spPr>
      </p:pic>
    </p:spTree>
    <p:extLst>
      <p:ext uri="{BB962C8B-B14F-4D97-AF65-F5344CB8AC3E}">
        <p14:creationId xmlns:p14="http://schemas.microsoft.com/office/powerpoint/2010/main" val="5733577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18</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8521384" cy="5047536"/>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Game Engine: Unity Ver 2020.3.23f1 </a:t>
            </a:r>
          </a:p>
          <a:p>
            <a:pPr marL="285750" indent="-285750">
              <a:buFont typeface="Arial" panose="020B0604020202020204" pitchFamily="34" charset="0"/>
              <a:buChar char="•"/>
            </a:pPr>
            <a:endParaRPr lang="en-US" sz="2000" dirty="0">
              <a:effectLst/>
              <a:latin typeface="+mj-lt"/>
            </a:endParaRPr>
          </a:p>
          <a:p>
            <a:pPr marL="285750" indent="-285750">
              <a:buFont typeface="Arial" panose="020B0604020202020204" pitchFamily="34" charset="0"/>
              <a:buChar char="•"/>
            </a:pPr>
            <a:r>
              <a:rPr lang="en-US" sz="2000" dirty="0">
                <a:latin typeface="+mj-lt"/>
              </a:rPr>
              <a:t>AR engine: Vuforia Ver 10.3.2</a:t>
            </a: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285750" indent="-285750">
              <a:buFont typeface="Arial" panose="020B0604020202020204" pitchFamily="34" charset="0"/>
              <a:buChar char="•"/>
            </a:pPr>
            <a:r>
              <a:rPr lang="en-US" sz="2000" dirty="0">
                <a:latin typeface="+mj-lt"/>
              </a:rPr>
              <a:t>Free 3D Models obtained from Unity Asset store:</a:t>
            </a:r>
          </a:p>
          <a:p>
            <a:r>
              <a:rPr lang="en-US" dirty="0">
                <a:latin typeface="+mj-lt"/>
              </a:rPr>
              <a:t>      </a:t>
            </a:r>
            <a:r>
              <a:rPr lang="en-US" sz="1600" dirty="0">
                <a:solidFill>
                  <a:srgbClr val="0563C1"/>
                </a:solidFill>
                <a:latin typeface="+mj-lt"/>
                <a:hlinkClick r:id="rId3">
                  <a:extLst>
                    <a:ext uri="{A12FA001-AC4F-418D-AE19-62706E023703}">
                      <ahyp:hlinkClr xmlns:ahyp="http://schemas.microsoft.com/office/drawing/2018/hyperlinkcolor" val="tx"/>
                    </a:ext>
                  </a:extLst>
                </a:hlinkClick>
              </a:rPr>
              <a:t>https://assetstore.unity.com/packages/3d/characters/medieval-cartoon-warriors-90079</a:t>
            </a:r>
            <a:endParaRPr lang="en-US" sz="1600" dirty="0">
              <a:latin typeface="+mj-lt"/>
            </a:endParaRPr>
          </a:p>
          <a:p>
            <a:r>
              <a:rPr lang="en-US" sz="1600" dirty="0">
                <a:latin typeface="+mj-lt"/>
              </a:rPr>
              <a:t>       </a:t>
            </a:r>
            <a:r>
              <a:rPr lang="en-US" sz="1600" dirty="0">
                <a:latin typeface="+mj-lt"/>
                <a:hlinkClick r:id="rId4"/>
              </a:rPr>
              <a:t>https://assetstore.unity.com/packages/3d/characters/creatures/dragon-for-boss-monster-hp-79398</a:t>
            </a:r>
            <a:endParaRPr lang="en-US" sz="1600" dirty="0">
              <a:latin typeface="+mj-lt"/>
            </a:endParaRPr>
          </a:p>
          <a:p>
            <a:r>
              <a:rPr lang="en-US" sz="1600" dirty="0">
                <a:latin typeface="+mj-lt"/>
              </a:rPr>
              <a:t>       </a:t>
            </a:r>
            <a:r>
              <a:rPr lang="en-US" sz="1600" dirty="0">
                <a:latin typeface="+mj-lt"/>
                <a:hlinkClick r:id="rId5"/>
              </a:rPr>
              <a:t>https://assetstore.unity.com/packages/essentials/tutorial-projects/unity-particle-pack-127325</a:t>
            </a:r>
            <a:endParaRPr lang="en-US" sz="1600" dirty="0">
              <a:latin typeface="+mj-lt"/>
            </a:endParaRPr>
          </a:p>
          <a:p>
            <a:endParaRPr lang="en-US" sz="1600" dirty="0">
              <a:effectLst/>
              <a:latin typeface="+mj-lt"/>
            </a:endParaRPr>
          </a:p>
          <a:p>
            <a:pPr marL="285750" indent="-285750">
              <a:buFont typeface="Arial" panose="020B0604020202020204" pitchFamily="34" charset="0"/>
              <a:buChar char="•"/>
            </a:pPr>
            <a:r>
              <a:rPr lang="en-US" sz="2000" dirty="0">
                <a:latin typeface="+mj-lt"/>
              </a:rPr>
              <a:t>Hardware:</a:t>
            </a:r>
          </a:p>
          <a:p>
            <a:pPr marL="742950" lvl="1" indent="-285750">
              <a:buFont typeface="Arial" panose="020B0604020202020204" pitchFamily="34" charset="0"/>
              <a:buChar char="•"/>
            </a:pPr>
            <a:r>
              <a:rPr lang="en-US" sz="2000" dirty="0">
                <a:latin typeface="+mj-lt"/>
              </a:rPr>
              <a:t>10’ Android Tablet (for testing)</a:t>
            </a:r>
          </a:p>
          <a:p>
            <a:pPr marL="742950" lvl="1" indent="-285750">
              <a:buFont typeface="Arial" panose="020B0604020202020204" pitchFamily="34" charset="0"/>
              <a:buChar char="•"/>
            </a:pPr>
            <a:r>
              <a:rPr lang="en-US" sz="2000" dirty="0">
                <a:effectLst/>
                <a:latin typeface="+mj-lt"/>
              </a:rPr>
              <a:t>Mobile A</a:t>
            </a:r>
            <a:r>
              <a:rPr lang="en-US" sz="2000" dirty="0">
                <a:latin typeface="+mj-lt"/>
              </a:rPr>
              <a:t>ndroid Phone (for testing)</a:t>
            </a:r>
          </a:p>
          <a:p>
            <a:pPr marL="742950" lvl="1" indent="-285750">
              <a:buFont typeface="Arial" panose="020B0604020202020204" pitchFamily="34" charset="0"/>
              <a:buChar char="•"/>
            </a:pPr>
            <a:r>
              <a:rPr lang="en-US" sz="2000" dirty="0">
                <a:latin typeface="+mj-lt"/>
              </a:rPr>
              <a:t>Mechanical arm to s</a:t>
            </a:r>
            <a:r>
              <a:rPr lang="en-US" sz="2000" dirty="0">
                <a:effectLst/>
                <a:latin typeface="+mj-lt"/>
              </a:rPr>
              <a:t>upport the device mid Air for better comfort</a:t>
            </a:r>
          </a:p>
          <a:p>
            <a:pPr marL="742950" lvl="1" indent="-285750">
              <a:buFont typeface="Wingdings" pitchFamily="2" charset="2"/>
              <a:buChar char="§"/>
            </a:pPr>
            <a:endParaRPr lang="en-US" sz="2000" dirty="0">
              <a:effectLst/>
              <a:latin typeface="+mj-lt"/>
            </a:endParaRPr>
          </a:p>
          <a:p>
            <a:pPr marL="285750" indent="-285750">
              <a:buFont typeface="Arial" panose="020B0604020202020204" pitchFamily="34" charset="0"/>
              <a:buChar char="•"/>
            </a:pPr>
            <a:endParaRPr lang="en-US" sz="2000" dirty="0">
              <a:latin typeface="+mj-lt"/>
            </a:endParaRPr>
          </a:p>
          <a:p>
            <a:pPr marL="742950" lvl="1" indent="-28575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Tools Used</a:t>
            </a:r>
          </a:p>
        </p:txBody>
      </p:sp>
      <p:sp>
        <p:nvSpPr>
          <p:cNvPr id="16" name="Rectangle 2">
            <a:extLst>
              <a:ext uri="{FF2B5EF4-FFF2-40B4-BE49-F238E27FC236}">
                <a16:creationId xmlns:a16="http://schemas.microsoft.com/office/drawing/2014/main" id="{7BEAC418-ECB8-9F48-BE87-25E2BD3D79F4}"/>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FA3A6CBC-8F09-A948-BC7C-EE8F4DBF9BE6}"/>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3" name="Picture 2">
            <a:extLst>
              <a:ext uri="{FF2B5EF4-FFF2-40B4-BE49-F238E27FC236}">
                <a16:creationId xmlns:a16="http://schemas.microsoft.com/office/drawing/2014/main" id="{A906EA0C-D7ED-5748-BAB3-CF77215F08DE}"/>
              </a:ext>
            </a:extLst>
          </p:cNvPr>
          <p:cNvPicPr>
            <a:picLocks noChangeAspect="1"/>
          </p:cNvPicPr>
          <p:nvPr/>
        </p:nvPicPr>
        <p:blipFill rotWithShape="1">
          <a:blip r:embed="rId6"/>
          <a:srcRect l="16797" r="7264"/>
          <a:stretch/>
        </p:blipFill>
        <p:spPr>
          <a:xfrm>
            <a:off x="8517182" y="1449503"/>
            <a:ext cx="3658874" cy="3206619"/>
          </a:xfrm>
          <a:prstGeom prst="rect">
            <a:avLst/>
          </a:prstGeom>
        </p:spPr>
      </p:pic>
    </p:spTree>
    <p:extLst>
      <p:ext uri="{BB962C8B-B14F-4D97-AF65-F5344CB8AC3E}">
        <p14:creationId xmlns:p14="http://schemas.microsoft.com/office/powerpoint/2010/main" val="23105158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19</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4"/>
            <a:ext cx="10359039" cy="2862322"/>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Within Subjects Method (Everyone tries both game modes)</a:t>
            </a:r>
          </a:p>
          <a:p>
            <a:pPr marL="800100" lvl="1" indent="-342900">
              <a:buFont typeface="Wingdings" pitchFamily="2" charset="2"/>
              <a:buChar char="§"/>
            </a:pPr>
            <a:r>
              <a:rPr lang="en-US" sz="2000" dirty="0">
                <a:latin typeface="+mj-lt"/>
              </a:rPr>
              <a:t>Investigate which game mode was better and the general feeling of the game</a:t>
            </a:r>
          </a:p>
          <a:p>
            <a:pPr marL="800100" lvl="1" indent="-342900">
              <a:buFont typeface="Wingdings" pitchFamily="2" charset="2"/>
              <a:buChar char="§"/>
            </a:pPr>
            <a:r>
              <a:rPr lang="en-US" sz="2000" dirty="0">
                <a:latin typeface="+mj-lt"/>
              </a:rPr>
              <a:t>John (Age 15-65, Likes video games) and Jane (Age 15-65, Likes AR and VR)</a:t>
            </a:r>
          </a:p>
          <a:p>
            <a:pPr marL="800100" lvl="1" indent="-342900">
              <a:buFont typeface="Wingdings" pitchFamily="2" charset="2"/>
              <a:buChar char="§"/>
            </a:pPr>
            <a:r>
              <a:rPr lang="en-US" sz="2000" dirty="0">
                <a:latin typeface="+mj-lt"/>
              </a:rPr>
              <a:t>Perform the Tutorial, Start with one of the two game modes (Random)</a:t>
            </a:r>
          </a:p>
          <a:p>
            <a:pPr marL="800100" lvl="1" indent="-342900">
              <a:buFont typeface="Wingdings" pitchFamily="2" charset="2"/>
              <a:buChar char="§"/>
            </a:pPr>
            <a:r>
              <a:rPr lang="en-US" sz="2000" dirty="0">
                <a:latin typeface="+mj-lt"/>
              </a:rPr>
              <a:t>8 Participants (5 male and 3 female between the ages of 19 and 51)</a:t>
            </a:r>
          </a:p>
          <a:p>
            <a:pPr marL="800100" lvl="1" indent="-342900">
              <a:buFont typeface="Wingdings" pitchFamily="2" charset="2"/>
              <a:buChar char="§"/>
            </a:pPr>
            <a:r>
              <a:rPr lang="en-US" sz="2000" dirty="0">
                <a:latin typeface="+mj-lt"/>
              </a:rPr>
              <a:t>What questionnaires where used?</a:t>
            </a:r>
            <a:endParaRPr lang="en-US" sz="2000" dirty="0">
              <a:highlight>
                <a:srgbClr val="FFFF00"/>
              </a:highlight>
              <a:latin typeface="+mj-lt"/>
            </a:endParaRPr>
          </a:p>
          <a:p>
            <a:pPr marL="1257300" lvl="2" indent="-342900">
              <a:buFont typeface="Wingdings" pitchFamily="2" charset="2"/>
              <a:buChar char="§"/>
            </a:pPr>
            <a:r>
              <a:rPr lang="fr-FR" sz="2000" dirty="0">
                <a:latin typeface="+mj-lt"/>
              </a:rPr>
              <a:t>Questionnaire for User Interaction Satisfaction (QUIS)</a:t>
            </a:r>
          </a:p>
          <a:p>
            <a:pPr marL="1257300" lvl="2" indent="-342900">
              <a:buFont typeface="Wingdings" pitchFamily="2" charset="2"/>
              <a:buChar char="§"/>
            </a:pPr>
            <a:r>
              <a:rPr lang="en-US" sz="2000" dirty="0">
                <a:latin typeface="+mj-lt"/>
              </a:rPr>
              <a:t>A set of open-ended questions specific to the game</a:t>
            </a:r>
            <a:endParaRPr lang="en-US" sz="2000" dirty="0"/>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12" name="Picture 11">
            <a:extLst>
              <a:ext uri="{FF2B5EF4-FFF2-40B4-BE49-F238E27FC236}">
                <a16:creationId xmlns:a16="http://schemas.microsoft.com/office/drawing/2014/main" id="{5F896A3A-A6DF-CC43-A309-24A62D921F17}"/>
              </a:ext>
            </a:extLst>
          </p:cNvPr>
          <p:cNvPicPr>
            <a:picLocks noChangeAspect="1"/>
          </p:cNvPicPr>
          <p:nvPr/>
        </p:nvPicPr>
        <p:blipFill rotWithShape="1">
          <a:blip r:embed="rId3"/>
          <a:srcRect l="18146" r="11589"/>
          <a:stretch/>
        </p:blipFill>
        <p:spPr>
          <a:xfrm>
            <a:off x="9261540" y="1284945"/>
            <a:ext cx="2831356" cy="2681574"/>
          </a:xfrm>
          <a:prstGeom prst="rect">
            <a:avLst/>
          </a:prstGeom>
        </p:spPr>
      </p:pic>
    </p:spTree>
    <p:extLst>
      <p:ext uri="{BB962C8B-B14F-4D97-AF65-F5344CB8AC3E}">
        <p14:creationId xmlns:p14="http://schemas.microsoft.com/office/powerpoint/2010/main" val="932046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a:t>
            </a:fld>
            <a:endParaRPr lang="en-US" sz="14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5EE5E829-4A87-BE4D-AA40-C36B52C6C549}"/>
              </a:ext>
            </a:extLst>
          </p:cNvPr>
          <p:cNvSpPr txBox="1">
            <a:spLocks noChangeArrowheads="1"/>
          </p:cNvSpPr>
          <p:nvPr/>
        </p:nvSpPr>
        <p:spPr>
          <a:xfrm>
            <a:off x="477839" y="1519885"/>
            <a:ext cx="11233150" cy="1909110"/>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9600" b="1" dirty="0">
                <a:solidFill>
                  <a:srgbClr val="50B400"/>
                </a:solidFill>
              </a:rPr>
              <a:t>Assignment 1</a:t>
            </a:r>
          </a:p>
        </p:txBody>
      </p:sp>
      <p:sp>
        <p:nvSpPr>
          <p:cNvPr id="9" name="Foliennummernplatzhalter 1">
            <a:extLst>
              <a:ext uri="{FF2B5EF4-FFF2-40B4-BE49-F238E27FC236}">
                <a16:creationId xmlns:a16="http://schemas.microsoft.com/office/drawing/2014/main" id="{FA3A6CBC-8F09-A948-BC7C-EE8F4DBF9BE6}"/>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3" name="Rectangle 2">
            <a:extLst>
              <a:ext uri="{FF2B5EF4-FFF2-40B4-BE49-F238E27FC236}">
                <a16:creationId xmlns:a16="http://schemas.microsoft.com/office/drawing/2014/main" id="{9768DB27-5EEC-3A41-9CEF-031A5F021B9C}"/>
              </a:ext>
            </a:extLst>
          </p:cNvPr>
          <p:cNvSpPr/>
          <p:nvPr/>
        </p:nvSpPr>
        <p:spPr>
          <a:xfrm>
            <a:off x="3775285" y="3921825"/>
            <a:ext cx="4638257" cy="584775"/>
          </a:xfrm>
          <a:prstGeom prst="rect">
            <a:avLst/>
          </a:prstGeom>
        </p:spPr>
        <p:txBody>
          <a:bodyPr wrap="none">
            <a:spAutoFit/>
          </a:bodyPr>
          <a:lstStyle/>
          <a:p>
            <a:pPr>
              <a:spcAft>
                <a:spcPts val="1200"/>
              </a:spcAft>
            </a:pPr>
            <a:r>
              <a:rPr lang="en-US" sz="3200" b="1" dirty="0"/>
              <a:t>Project Conceptualization </a:t>
            </a:r>
            <a:endParaRPr lang="en-US" sz="4000" b="1" dirty="0"/>
          </a:p>
        </p:txBody>
      </p:sp>
    </p:spTree>
    <p:extLst>
      <p:ext uri="{BB962C8B-B14F-4D97-AF65-F5344CB8AC3E}">
        <p14:creationId xmlns:p14="http://schemas.microsoft.com/office/powerpoint/2010/main" val="15676430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20</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783684"/>
            <a:ext cx="1035903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Main Results (Simple Mode):</a:t>
            </a:r>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1026" name="Picture 2" descr="Gráfico de respostas do Formulários. Título da pergunta: Pergunta 1 (Simple Mode) Overall Reaction to the software. Número de respostas: .">
            <a:extLst>
              <a:ext uri="{FF2B5EF4-FFF2-40B4-BE49-F238E27FC236}">
                <a16:creationId xmlns:a16="http://schemas.microsoft.com/office/drawing/2014/main" id="{DBFC1FEB-5933-4FC6-82BC-184ABBB132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094" y="3363349"/>
            <a:ext cx="8357354" cy="262473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ráfico de respostas do Formulários. Título da pergunta: Pergunta 2 (Simple Mode) Screen. Número de respostas: .">
            <a:extLst>
              <a:ext uri="{FF2B5EF4-FFF2-40B4-BE49-F238E27FC236}">
                <a16:creationId xmlns:a16="http://schemas.microsoft.com/office/drawing/2014/main" id="{2F12832B-4389-4633-B90E-87C65104A3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2524" y="347713"/>
            <a:ext cx="6686546" cy="327013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9E873168-73CD-451B-9E64-404015E3BE8C}"/>
              </a:ext>
            </a:extLst>
          </p:cNvPr>
          <p:cNvPicPr>
            <a:picLocks noChangeAspect="1"/>
          </p:cNvPicPr>
          <p:nvPr/>
        </p:nvPicPr>
        <p:blipFill>
          <a:blip r:embed="rId5"/>
          <a:stretch>
            <a:fillRect/>
          </a:stretch>
        </p:blipFill>
        <p:spPr>
          <a:xfrm>
            <a:off x="11104246" y="1243585"/>
            <a:ext cx="504825" cy="232936"/>
          </a:xfrm>
          <a:prstGeom prst="rect">
            <a:avLst/>
          </a:prstGeom>
        </p:spPr>
      </p:pic>
      <p:pic>
        <p:nvPicPr>
          <p:cNvPr id="15" name="Imagem 14">
            <a:extLst>
              <a:ext uri="{FF2B5EF4-FFF2-40B4-BE49-F238E27FC236}">
                <a16:creationId xmlns:a16="http://schemas.microsoft.com/office/drawing/2014/main" id="{BB2955B1-23D4-4D42-AB25-557DD5B11B62}"/>
              </a:ext>
            </a:extLst>
          </p:cNvPr>
          <p:cNvPicPr>
            <a:picLocks noChangeAspect="1"/>
          </p:cNvPicPr>
          <p:nvPr/>
        </p:nvPicPr>
        <p:blipFill>
          <a:blip r:embed="rId6"/>
          <a:stretch>
            <a:fillRect/>
          </a:stretch>
        </p:blipFill>
        <p:spPr>
          <a:xfrm>
            <a:off x="10484055" y="1283803"/>
            <a:ext cx="1439757" cy="127234"/>
          </a:xfrm>
          <a:prstGeom prst="rect">
            <a:avLst/>
          </a:prstGeom>
        </p:spPr>
      </p:pic>
    </p:spTree>
    <p:extLst>
      <p:ext uri="{BB962C8B-B14F-4D97-AF65-F5344CB8AC3E}">
        <p14:creationId xmlns:p14="http://schemas.microsoft.com/office/powerpoint/2010/main" val="14346030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21</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783684"/>
            <a:ext cx="1035903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Main Results (Simple Mode):</a:t>
            </a:r>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385078" y="792410"/>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2050" name="Picture 2" descr="Gráfico de respostas do Formulários. Título da pergunta: Pergunta 3 (Simple Mode) Terminology and system information. Número de respostas: .">
            <a:extLst>
              <a:ext uri="{FF2B5EF4-FFF2-40B4-BE49-F238E27FC236}">
                <a16:creationId xmlns:a16="http://schemas.microsoft.com/office/drawing/2014/main" id="{59D2E56C-A5EB-48AD-8454-7A955CE58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2823" y="333562"/>
            <a:ext cx="5652734" cy="276454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Gráfico de respostas do Formulários. Título da pergunta: Pergunta 4 (Simple Mode) Learning. Número de respostas: .">
            <a:extLst>
              <a:ext uri="{FF2B5EF4-FFF2-40B4-BE49-F238E27FC236}">
                <a16:creationId xmlns:a16="http://schemas.microsoft.com/office/drawing/2014/main" id="{B465DE9B-8C5F-4DF4-9023-4C81E0DE0C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930" y="3259929"/>
            <a:ext cx="5533107" cy="260661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Gráfico de respostas do Formulários. Título da pergunta: Pergunta 5 (Simple Mode) Learning. Número de respostas: .">
            <a:extLst>
              <a:ext uri="{FF2B5EF4-FFF2-40B4-BE49-F238E27FC236}">
                <a16:creationId xmlns:a16="http://schemas.microsoft.com/office/drawing/2014/main" id="{A6ED8359-C714-40C6-A3A8-DC9B18F35F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25673" y="3102001"/>
            <a:ext cx="5868344" cy="2764540"/>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m 2">
            <a:extLst>
              <a:ext uri="{FF2B5EF4-FFF2-40B4-BE49-F238E27FC236}">
                <a16:creationId xmlns:a16="http://schemas.microsoft.com/office/drawing/2014/main" id="{3CEFAFD4-F22D-4AC4-B0BB-6B5E15E8420B}"/>
              </a:ext>
            </a:extLst>
          </p:cNvPr>
          <p:cNvPicPr>
            <a:picLocks noChangeAspect="1"/>
          </p:cNvPicPr>
          <p:nvPr/>
        </p:nvPicPr>
        <p:blipFill>
          <a:blip r:embed="rId6"/>
          <a:stretch>
            <a:fillRect/>
          </a:stretch>
        </p:blipFill>
        <p:spPr>
          <a:xfrm>
            <a:off x="10435823" y="1117653"/>
            <a:ext cx="504825" cy="142875"/>
          </a:xfrm>
          <a:prstGeom prst="rect">
            <a:avLst/>
          </a:prstGeom>
        </p:spPr>
      </p:pic>
      <p:pic>
        <p:nvPicPr>
          <p:cNvPr id="5" name="Imagem 4">
            <a:extLst>
              <a:ext uri="{FF2B5EF4-FFF2-40B4-BE49-F238E27FC236}">
                <a16:creationId xmlns:a16="http://schemas.microsoft.com/office/drawing/2014/main" id="{EA7A3DCE-873A-4B9C-93AF-C3F523EC0C06}"/>
              </a:ext>
            </a:extLst>
          </p:cNvPr>
          <p:cNvPicPr>
            <a:picLocks noChangeAspect="1"/>
          </p:cNvPicPr>
          <p:nvPr/>
        </p:nvPicPr>
        <p:blipFill>
          <a:blip r:embed="rId7"/>
          <a:stretch>
            <a:fillRect/>
          </a:stretch>
        </p:blipFill>
        <p:spPr>
          <a:xfrm>
            <a:off x="9898839" y="1116351"/>
            <a:ext cx="1376015" cy="121601"/>
          </a:xfrm>
          <a:prstGeom prst="rect">
            <a:avLst/>
          </a:prstGeom>
        </p:spPr>
      </p:pic>
      <p:sp>
        <p:nvSpPr>
          <p:cNvPr id="18" name="CaixaDeTexto 17">
            <a:extLst>
              <a:ext uri="{FF2B5EF4-FFF2-40B4-BE49-F238E27FC236}">
                <a16:creationId xmlns:a16="http://schemas.microsoft.com/office/drawing/2014/main" id="{AED0F53F-F61E-4D60-A05B-80FF2830750E}"/>
              </a:ext>
            </a:extLst>
          </p:cNvPr>
          <p:cNvSpPr txBox="1"/>
          <p:nvPr/>
        </p:nvSpPr>
        <p:spPr>
          <a:xfrm>
            <a:off x="1389888" y="5532120"/>
            <a:ext cx="2414016" cy="215444"/>
          </a:xfrm>
          <a:prstGeom prst="rect">
            <a:avLst/>
          </a:prstGeom>
          <a:noFill/>
        </p:spPr>
        <p:txBody>
          <a:bodyPr wrap="square" rtlCol="0">
            <a:spAutoFit/>
          </a:bodyPr>
          <a:lstStyle/>
          <a:p>
            <a:r>
              <a:rPr lang="pt-PT" sz="800" dirty="0" err="1">
                <a:latin typeface="+mj-lt"/>
              </a:rPr>
              <a:t>Fun</a:t>
            </a:r>
            <a:r>
              <a:rPr lang="pt-PT" sz="800" dirty="0">
                <a:latin typeface="+mj-lt"/>
              </a:rPr>
              <a:t> to Explore </a:t>
            </a:r>
            <a:r>
              <a:rPr lang="pt-PT" sz="800" dirty="0" err="1">
                <a:latin typeface="+mj-lt"/>
              </a:rPr>
              <a:t>new</a:t>
            </a:r>
            <a:r>
              <a:rPr lang="pt-PT" sz="800" dirty="0">
                <a:latin typeface="+mj-lt"/>
              </a:rPr>
              <a:t> </a:t>
            </a:r>
            <a:r>
              <a:rPr lang="pt-PT" sz="800" dirty="0" err="1">
                <a:latin typeface="+mj-lt"/>
              </a:rPr>
              <a:t>features</a:t>
            </a:r>
            <a:r>
              <a:rPr lang="pt-PT" sz="800" dirty="0">
                <a:latin typeface="+mj-lt"/>
              </a:rPr>
              <a:t> by trial </a:t>
            </a:r>
            <a:r>
              <a:rPr lang="pt-PT" sz="800" dirty="0" err="1">
                <a:latin typeface="+mj-lt"/>
              </a:rPr>
              <a:t>and</a:t>
            </a:r>
            <a:r>
              <a:rPr lang="pt-PT" sz="800" dirty="0">
                <a:latin typeface="+mj-lt"/>
              </a:rPr>
              <a:t> error</a:t>
            </a:r>
          </a:p>
        </p:txBody>
      </p:sp>
      <p:sp>
        <p:nvSpPr>
          <p:cNvPr id="19" name="CaixaDeTexto 18">
            <a:extLst>
              <a:ext uri="{FF2B5EF4-FFF2-40B4-BE49-F238E27FC236}">
                <a16:creationId xmlns:a16="http://schemas.microsoft.com/office/drawing/2014/main" id="{1734C36C-9791-4AD1-9D91-9EA5B63FC626}"/>
              </a:ext>
            </a:extLst>
          </p:cNvPr>
          <p:cNvSpPr txBox="1"/>
          <p:nvPr/>
        </p:nvSpPr>
        <p:spPr>
          <a:xfrm>
            <a:off x="4446754" y="5531348"/>
            <a:ext cx="2414016" cy="215444"/>
          </a:xfrm>
          <a:prstGeom prst="rect">
            <a:avLst/>
          </a:prstGeom>
          <a:noFill/>
        </p:spPr>
        <p:txBody>
          <a:bodyPr wrap="square" rtlCol="0">
            <a:spAutoFit/>
          </a:bodyPr>
          <a:lstStyle/>
          <a:p>
            <a:r>
              <a:rPr lang="pt-PT" sz="800" dirty="0" err="1">
                <a:latin typeface="+mj-lt"/>
              </a:rPr>
              <a:t>Perform</a:t>
            </a:r>
            <a:r>
              <a:rPr lang="pt-PT" sz="800" dirty="0">
                <a:latin typeface="+mj-lt"/>
              </a:rPr>
              <a:t> tasks </a:t>
            </a:r>
            <a:r>
              <a:rPr lang="pt-PT" sz="800" dirty="0" err="1">
                <a:latin typeface="+mj-lt"/>
              </a:rPr>
              <a:t>is</a:t>
            </a:r>
            <a:r>
              <a:rPr lang="pt-PT" sz="800" dirty="0">
                <a:latin typeface="+mj-lt"/>
              </a:rPr>
              <a:t> </a:t>
            </a:r>
            <a:r>
              <a:rPr lang="pt-PT" sz="800" dirty="0" err="1">
                <a:latin typeface="+mj-lt"/>
              </a:rPr>
              <a:t>straightforward</a:t>
            </a:r>
            <a:endParaRPr lang="pt-PT" sz="800" dirty="0">
              <a:latin typeface="+mj-lt"/>
            </a:endParaRPr>
          </a:p>
        </p:txBody>
      </p:sp>
    </p:spTree>
    <p:extLst>
      <p:ext uri="{BB962C8B-B14F-4D97-AF65-F5344CB8AC3E}">
        <p14:creationId xmlns:p14="http://schemas.microsoft.com/office/powerpoint/2010/main" val="22975822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22</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783684"/>
            <a:ext cx="1035903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Main Results (AR Mode):</a:t>
            </a:r>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3074" name="Picture 2" descr="Gráfico de respostas do Formulários. Título da pergunta: Pergunta 1 (AR Mode) Overall Reaction to the software. Número de respostas: .">
            <a:extLst>
              <a:ext uri="{FF2B5EF4-FFF2-40B4-BE49-F238E27FC236}">
                <a16:creationId xmlns:a16="http://schemas.microsoft.com/office/drawing/2014/main" id="{B0A10D56-2A19-4981-B4FB-86DF198DDF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8992" y="3326909"/>
            <a:ext cx="9025128" cy="2834454"/>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ráfico de respostas do Formulários. Título da pergunta: Pergunta 2 (AR Mode) Screen. Número de respostas: .">
            <a:extLst>
              <a:ext uri="{FF2B5EF4-FFF2-40B4-BE49-F238E27FC236}">
                <a16:creationId xmlns:a16="http://schemas.microsoft.com/office/drawing/2014/main" id="{B3224841-7CD2-4FC5-8C80-38F527B766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7136" y="200343"/>
            <a:ext cx="6937365" cy="3392805"/>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63F55650-11EB-4E1E-ACE3-686FC549C574}"/>
              </a:ext>
            </a:extLst>
          </p:cNvPr>
          <p:cNvPicPr>
            <a:picLocks noChangeAspect="1"/>
          </p:cNvPicPr>
          <p:nvPr/>
        </p:nvPicPr>
        <p:blipFill>
          <a:blip r:embed="rId5"/>
          <a:stretch>
            <a:fillRect/>
          </a:stretch>
        </p:blipFill>
        <p:spPr>
          <a:xfrm>
            <a:off x="10949677" y="1191879"/>
            <a:ext cx="504825" cy="142875"/>
          </a:xfrm>
          <a:prstGeom prst="rect">
            <a:avLst/>
          </a:prstGeom>
        </p:spPr>
      </p:pic>
      <p:pic>
        <p:nvPicPr>
          <p:cNvPr id="14" name="Imagem 13">
            <a:extLst>
              <a:ext uri="{FF2B5EF4-FFF2-40B4-BE49-F238E27FC236}">
                <a16:creationId xmlns:a16="http://schemas.microsoft.com/office/drawing/2014/main" id="{3D14F548-56D4-4101-B564-33A9880F417A}"/>
              </a:ext>
            </a:extLst>
          </p:cNvPr>
          <p:cNvPicPr>
            <a:picLocks noChangeAspect="1"/>
          </p:cNvPicPr>
          <p:nvPr/>
        </p:nvPicPr>
        <p:blipFill>
          <a:blip r:embed="rId6"/>
          <a:stretch>
            <a:fillRect/>
          </a:stretch>
        </p:blipFill>
        <p:spPr>
          <a:xfrm>
            <a:off x="10314021" y="1177829"/>
            <a:ext cx="1439757" cy="127234"/>
          </a:xfrm>
          <a:prstGeom prst="rect">
            <a:avLst/>
          </a:prstGeom>
        </p:spPr>
      </p:pic>
    </p:spTree>
    <p:extLst>
      <p:ext uri="{BB962C8B-B14F-4D97-AF65-F5344CB8AC3E}">
        <p14:creationId xmlns:p14="http://schemas.microsoft.com/office/powerpoint/2010/main" val="390545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23</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783684"/>
            <a:ext cx="1035903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Main Results (AR Mode):</a:t>
            </a:r>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4098" name="Picture 2" descr="Gráfico de respostas do Formulários. Título da pergunta: Pergunta 3 (AR Mode) Terminology and system information. Número de respostas: .">
            <a:extLst>
              <a:ext uri="{FF2B5EF4-FFF2-40B4-BE49-F238E27FC236}">
                <a16:creationId xmlns:a16="http://schemas.microsoft.com/office/drawing/2014/main" id="{2B440132-F9FA-4D95-A974-050D697B4D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01184" y="161161"/>
            <a:ext cx="6357758" cy="31093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Gráfico de respostas do Formulários. Título da pergunta: Pergunta 4 (AR Mode) Learning. Número de respostas: .">
            <a:extLst>
              <a:ext uri="{FF2B5EF4-FFF2-40B4-BE49-F238E27FC236}">
                <a16:creationId xmlns:a16="http://schemas.microsoft.com/office/drawing/2014/main" id="{9452E131-249F-4169-A259-68755FC908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554" y="3063240"/>
            <a:ext cx="5913492" cy="278580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Gráfico de respostas do Formulários. Título da pergunta: Pergunta 5 (AR Mode) Learning. Número de respostas: .">
            <a:extLst>
              <a:ext uri="{FF2B5EF4-FFF2-40B4-BE49-F238E27FC236}">
                <a16:creationId xmlns:a16="http://schemas.microsoft.com/office/drawing/2014/main" id="{272B00AA-EB1C-43F4-91DB-1C8ABEE6F3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2848" y="3139429"/>
            <a:ext cx="5590032" cy="2633429"/>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m 12">
            <a:extLst>
              <a:ext uri="{FF2B5EF4-FFF2-40B4-BE49-F238E27FC236}">
                <a16:creationId xmlns:a16="http://schemas.microsoft.com/office/drawing/2014/main" id="{079F34B1-A91B-458E-BFDF-635CA4554E71}"/>
              </a:ext>
            </a:extLst>
          </p:cNvPr>
          <p:cNvPicPr>
            <a:picLocks noChangeAspect="1"/>
          </p:cNvPicPr>
          <p:nvPr/>
        </p:nvPicPr>
        <p:blipFill>
          <a:blip r:embed="rId6"/>
          <a:stretch>
            <a:fillRect/>
          </a:stretch>
        </p:blipFill>
        <p:spPr>
          <a:xfrm>
            <a:off x="10754117" y="1046215"/>
            <a:ext cx="504825" cy="142875"/>
          </a:xfrm>
          <a:prstGeom prst="rect">
            <a:avLst/>
          </a:prstGeom>
        </p:spPr>
      </p:pic>
      <p:pic>
        <p:nvPicPr>
          <p:cNvPr id="14" name="Imagem 13">
            <a:extLst>
              <a:ext uri="{FF2B5EF4-FFF2-40B4-BE49-F238E27FC236}">
                <a16:creationId xmlns:a16="http://schemas.microsoft.com/office/drawing/2014/main" id="{C6FF2836-2CA4-492B-8AE1-49DB0AF54D83}"/>
              </a:ext>
            </a:extLst>
          </p:cNvPr>
          <p:cNvPicPr>
            <a:picLocks noChangeAspect="1"/>
          </p:cNvPicPr>
          <p:nvPr/>
        </p:nvPicPr>
        <p:blipFill>
          <a:blip r:embed="rId7"/>
          <a:stretch>
            <a:fillRect/>
          </a:stretch>
        </p:blipFill>
        <p:spPr>
          <a:xfrm>
            <a:off x="10218843" y="1054733"/>
            <a:ext cx="1439757" cy="127234"/>
          </a:xfrm>
          <a:prstGeom prst="rect">
            <a:avLst/>
          </a:prstGeom>
        </p:spPr>
      </p:pic>
      <p:sp>
        <p:nvSpPr>
          <p:cNvPr id="3" name="CaixaDeTexto 2">
            <a:extLst>
              <a:ext uri="{FF2B5EF4-FFF2-40B4-BE49-F238E27FC236}">
                <a16:creationId xmlns:a16="http://schemas.microsoft.com/office/drawing/2014/main" id="{931E3380-FB8F-4CFB-A930-40BCC48456CB}"/>
              </a:ext>
            </a:extLst>
          </p:cNvPr>
          <p:cNvSpPr txBox="1"/>
          <p:nvPr/>
        </p:nvSpPr>
        <p:spPr>
          <a:xfrm>
            <a:off x="1389888" y="5532120"/>
            <a:ext cx="2414016" cy="215444"/>
          </a:xfrm>
          <a:prstGeom prst="rect">
            <a:avLst/>
          </a:prstGeom>
          <a:noFill/>
        </p:spPr>
        <p:txBody>
          <a:bodyPr wrap="square" rtlCol="0">
            <a:spAutoFit/>
          </a:bodyPr>
          <a:lstStyle/>
          <a:p>
            <a:r>
              <a:rPr lang="pt-PT" sz="800" dirty="0" err="1">
                <a:latin typeface="+mj-lt"/>
              </a:rPr>
              <a:t>Fun</a:t>
            </a:r>
            <a:r>
              <a:rPr lang="pt-PT" sz="800" dirty="0">
                <a:latin typeface="+mj-lt"/>
              </a:rPr>
              <a:t> to Explore </a:t>
            </a:r>
            <a:r>
              <a:rPr lang="pt-PT" sz="800" dirty="0" err="1">
                <a:latin typeface="+mj-lt"/>
              </a:rPr>
              <a:t>new</a:t>
            </a:r>
            <a:r>
              <a:rPr lang="pt-PT" sz="800" dirty="0">
                <a:latin typeface="+mj-lt"/>
              </a:rPr>
              <a:t> </a:t>
            </a:r>
            <a:r>
              <a:rPr lang="pt-PT" sz="800" dirty="0" err="1">
                <a:latin typeface="+mj-lt"/>
              </a:rPr>
              <a:t>features</a:t>
            </a:r>
            <a:r>
              <a:rPr lang="pt-PT" sz="800" dirty="0">
                <a:latin typeface="+mj-lt"/>
              </a:rPr>
              <a:t> by trial </a:t>
            </a:r>
            <a:r>
              <a:rPr lang="pt-PT" sz="800" dirty="0" err="1">
                <a:latin typeface="+mj-lt"/>
              </a:rPr>
              <a:t>and</a:t>
            </a:r>
            <a:r>
              <a:rPr lang="pt-PT" sz="800" dirty="0">
                <a:latin typeface="+mj-lt"/>
              </a:rPr>
              <a:t> error</a:t>
            </a:r>
          </a:p>
        </p:txBody>
      </p:sp>
      <p:sp>
        <p:nvSpPr>
          <p:cNvPr id="19" name="CaixaDeTexto 18">
            <a:extLst>
              <a:ext uri="{FF2B5EF4-FFF2-40B4-BE49-F238E27FC236}">
                <a16:creationId xmlns:a16="http://schemas.microsoft.com/office/drawing/2014/main" id="{5FD55331-4D67-4755-9E68-1EE77D124827}"/>
              </a:ext>
            </a:extLst>
          </p:cNvPr>
          <p:cNvSpPr txBox="1"/>
          <p:nvPr/>
        </p:nvSpPr>
        <p:spPr>
          <a:xfrm>
            <a:off x="4446754" y="5531348"/>
            <a:ext cx="2414016" cy="215444"/>
          </a:xfrm>
          <a:prstGeom prst="rect">
            <a:avLst/>
          </a:prstGeom>
          <a:noFill/>
        </p:spPr>
        <p:txBody>
          <a:bodyPr wrap="square" rtlCol="0">
            <a:spAutoFit/>
          </a:bodyPr>
          <a:lstStyle/>
          <a:p>
            <a:r>
              <a:rPr lang="pt-PT" sz="800" dirty="0" err="1">
                <a:latin typeface="+mj-lt"/>
              </a:rPr>
              <a:t>Perform</a:t>
            </a:r>
            <a:r>
              <a:rPr lang="pt-PT" sz="800" dirty="0">
                <a:latin typeface="+mj-lt"/>
              </a:rPr>
              <a:t> tasks </a:t>
            </a:r>
            <a:r>
              <a:rPr lang="pt-PT" sz="800" dirty="0" err="1">
                <a:latin typeface="+mj-lt"/>
              </a:rPr>
              <a:t>is</a:t>
            </a:r>
            <a:r>
              <a:rPr lang="pt-PT" sz="800" dirty="0">
                <a:latin typeface="+mj-lt"/>
              </a:rPr>
              <a:t> </a:t>
            </a:r>
            <a:r>
              <a:rPr lang="pt-PT" sz="800" dirty="0" err="1">
                <a:latin typeface="+mj-lt"/>
              </a:rPr>
              <a:t>straightforward</a:t>
            </a:r>
            <a:endParaRPr lang="pt-PT" sz="800" dirty="0">
              <a:latin typeface="+mj-lt"/>
            </a:endParaRPr>
          </a:p>
        </p:txBody>
      </p:sp>
    </p:spTree>
    <p:extLst>
      <p:ext uri="{BB962C8B-B14F-4D97-AF65-F5344CB8AC3E}">
        <p14:creationId xmlns:p14="http://schemas.microsoft.com/office/powerpoint/2010/main" val="597248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24</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783684"/>
            <a:ext cx="1035903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Main Results (Open ended Questions):</a:t>
            </a:r>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5122" name="Picture 2" descr="Gráfico de respostas do Formulários. Título da pergunta: Overall feeling of the game. Número de respostas: 8 respostas.">
            <a:extLst>
              <a:ext uri="{FF2B5EF4-FFF2-40B4-BE49-F238E27FC236}">
                <a16:creationId xmlns:a16="http://schemas.microsoft.com/office/drawing/2014/main" id="{413791F9-92F4-475A-87AA-8D6AE35C6C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6037" y="95335"/>
            <a:ext cx="5394960" cy="256471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Gráfico de respostas do Formulários. Título da pergunta: Was the game balanced?. Número de respostas: 8 respostas.">
            <a:extLst>
              <a:ext uri="{FF2B5EF4-FFF2-40B4-BE49-F238E27FC236}">
                <a16:creationId xmlns:a16="http://schemas.microsoft.com/office/drawing/2014/main" id="{11FD0369-13D0-4935-99F8-73D850D197B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29934"/>
          <a:stretch/>
        </p:blipFill>
        <p:spPr bwMode="auto">
          <a:xfrm>
            <a:off x="385078" y="2310669"/>
            <a:ext cx="4454448" cy="267462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Gráfico de respostas do Formulários. Título da pergunta: What mode did you enjoy more. Número de respostas: 8 respostas.">
            <a:extLst>
              <a:ext uri="{FF2B5EF4-FFF2-40B4-BE49-F238E27FC236}">
                <a16:creationId xmlns:a16="http://schemas.microsoft.com/office/drawing/2014/main" id="{12C03589-D423-438E-B00B-DBD9AFC8ECA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24505"/>
          <a:stretch/>
        </p:blipFill>
        <p:spPr bwMode="auto">
          <a:xfrm>
            <a:off x="5820171" y="2310669"/>
            <a:ext cx="4818860" cy="2685357"/>
          </a:xfrm>
          <a:prstGeom prst="rect">
            <a:avLst/>
          </a:prstGeom>
          <a:noFill/>
          <a:extLst>
            <a:ext uri="{909E8E84-426E-40DD-AFC4-6F175D3DCCD1}">
              <a14:hiddenFill xmlns:a14="http://schemas.microsoft.com/office/drawing/2010/main">
                <a:solidFill>
                  <a:srgbClr val="FFFFFF"/>
                </a:solidFill>
              </a14:hiddenFill>
            </a:ext>
          </a:extLst>
        </p:spPr>
      </p:pic>
      <p:sp>
        <p:nvSpPr>
          <p:cNvPr id="2" name="CaixaDeTexto 1">
            <a:extLst>
              <a:ext uri="{FF2B5EF4-FFF2-40B4-BE49-F238E27FC236}">
                <a16:creationId xmlns:a16="http://schemas.microsoft.com/office/drawing/2014/main" id="{EE93D3FA-D2AD-4336-A220-82F6A2B53E10}"/>
              </a:ext>
            </a:extLst>
          </p:cNvPr>
          <p:cNvSpPr txBox="1"/>
          <p:nvPr/>
        </p:nvSpPr>
        <p:spPr>
          <a:xfrm>
            <a:off x="1179576" y="4999783"/>
            <a:ext cx="2322576" cy="923330"/>
          </a:xfrm>
          <a:prstGeom prst="rect">
            <a:avLst/>
          </a:prstGeom>
          <a:noFill/>
        </p:spPr>
        <p:txBody>
          <a:bodyPr wrap="square" rtlCol="0">
            <a:spAutoFit/>
          </a:bodyPr>
          <a:lstStyle/>
          <a:p>
            <a:pPr lvl="1"/>
            <a:r>
              <a:rPr lang="en-US" dirty="0">
                <a:latin typeface="+mj-lt"/>
              </a:rPr>
              <a:t>Change stats</a:t>
            </a:r>
          </a:p>
          <a:p>
            <a:pPr lvl="1"/>
            <a:r>
              <a:rPr lang="en-US" dirty="0">
                <a:latin typeface="+mj-lt"/>
              </a:rPr>
              <a:t>Add mechanics</a:t>
            </a:r>
          </a:p>
          <a:p>
            <a:pPr lvl="1"/>
            <a:endParaRPr lang="pt-PT" dirty="0"/>
          </a:p>
        </p:txBody>
      </p:sp>
      <p:sp>
        <p:nvSpPr>
          <p:cNvPr id="13" name="CaixaDeTexto 12">
            <a:extLst>
              <a:ext uri="{FF2B5EF4-FFF2-40B4-BE49-F238E27FC236}">
                <a16:creationId xmlns:a16="http://schemas.microsoft.com/office/drawing/2014/main" id="{33EDFA15-51B8-405F-A6EC-03AD796A13F8}"/>
              </a:ext>
            </a:extLst>
          </p:cNvPr>
          <p:cNvSpPr txBox="1"/>
          <p:nvPr/>
        </p:nvSpPr>
        <p:spPr>
          <a:xfrm>
            <a:off x="5501640" y="4861949"/>
            <a:ext cx="4818860" cy="923330"/>
          </a:xfrm>
          <a:prstGeom prst="rect">
            <a:avLst/>
          </a:prstGeom>
          <a:noFill/>
        </p:spPr>
        <p:txBody>
          <a:bodyPr wrap="square" rtlCol="0">
            <a:spAutoFit/>
          </a:bodyPr>
          <a:lstStyle/>
          <a:p>
            <a:pPr lvl="1"/>
            <a:r>
              <a:rPr lang="en-US" dirty="0">
                <a:latin typeface="+mj-lt"/>
              </a:rPr>
              <a:t>Simple Mode easier to understand and play</a:t>
            </a:r>
          </a:p>
          <a:p>
            <a:pPr lvl="1"/>
            <a:r>
              <a:rPr lang="en-US" dirty="0">
                <a:latin typeface="+mj-lt"/>
              </a:rPr>
              <a:t>AR Mode was more fun and more engaging</a:t>
            </a:r>
          </a:p>
          <a:p>
            <a:pPr lvl="1"/>
            <a:endParaRPr lang="pt-PT" dirty="0"/>
          </a:p>
        </p:txBody>
      </p:sp>
    </p:spTree>
    <p:extLst>
      <p:ext uri="{BB962C8B-B14F-4D97-AF65-F5344CB8AC3E}">
        <p14:creationId xmlns:p14="http://schemas.microsoft.com/office/powerpoint/2010/main" val="25823851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25</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6518" y="1783684"/>
            <a:ext cx="10359039" cy="707886"/>
          </a:xfrm>
          <a:prstGeom prst="rect">
            <a:avLst/>
          </a:prstGeom>
          <a:noFill/>
        </p:spPr>
        <p:txBody>
          <a:bodyPr wrap="square" rtlCol="0">
            <a:spAutoFit/>
          </a:bodyPr>
          <a:lstStyle/>
          <a:p>
            <a:pPr marL="342900" indent="-342900">
              <a:buFont typeface="Arial" panose="020B0604020202020204" pitchFamily="34" charset="0"/>
              <a:buChar char="•"/>
            </a:pPr>
            <a:r>
              <a:rPr lang="en-US" sz="2000" dirty="0">
                <a:latin typeface="+mj-lt"/>
              </a:rPr>
              <a:t>Main Results (Open ended Questions):</a:t>
            </a:r>
          </a:p>
          <a:p>
            <a:pPr marL="800100" lvl="1" indent="-342900">
              <a:buFont typeface="Wingdings" pitchFamily="2" charset="2"/>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User Evaluation</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14" name="CaixaDeTexto 13">
            <a:extLst>
              <a:ext uri="{FF2B5EF4-FFF2-40B4-BE49-F238E27FC236}">
                <a16:creationId xmlns:a16="http://schemas.microsoft.com/office/drawing/2014/main" id="{D128C36D-EBE8-442F-8459-82F83AC75B1D}"/>
              </a:ext>
            </a:extLst>
          </p:cNvPr>
          <p:cNvSpPr txBox="1"/>
          <p:nvPr/>
        </p:nvSpPr>
        <p:spPr>
          <a:xfrm>
            <a:off x="282836" y="2719896"/>
            <a:ext cx="4197724" cy="1477328"/>
          </a:xfrm>
          <a:prstGeom prst="rect">
            <a:avLst/>
          </a:prstGeom>
          <a:noFill/>
        </p:spPr>
        <p:txBody>
          <a:bodyPr wrap="square" rtlCol="0">
            <a:spAutoFit/>
          </a:bodyPr>
          <a:lstStyle/>
          <a:p>
            <a:pPr lvl="1"/>
            <a:r>
              <a:rPr lang="en-US" dirty="0">
                <a:latin typeface="+mj-lt"/>
              </a:rPr>
              <a:t>Likes:</a:t>
            </a:r>
          </a:p>
          <a:p>
            <a:pPr marL="742950" lvl="1" indent="-285750">
              <a:buFont typeface="Arial" panose="020B0604020202020204" pitchFamily="34" charset="0"/>
              <a:buChar char="•"/>
            </a:pPr>
            <a:r>
              <a:rPr lang="en-US" dirty="0">
                <a:latin typeface="+mj-lt"/>
              </a:rPr>
              <a:t>Simple game system</a:t>
            </a:r>
          </a:p>
          <a:p>
            <a:pPr marL="742950" lvl="1" indent="-285750">
              <a:buFont typeface="Arial" panose="020B0604020202020204" pitchFamily="34" charset="0"/>
              <a:buChar char="•"/>
            </a:pPr>
            <a:r>
              <a:rPr lang="en-US" dirty="0">
                <a:latin typeface="+mj-lt"/>
              </a:rPr>
              <a:t>Animations</a:t>
            </a:r>
          </a:p>
          <a:p>
            <a:pPr marL="742950" lvl="1" indent="-285750">
              <a:buFont typeface="Arial" panose="020B0604020202020204" pitchFamily="34" charset="0"/>
              <a:buChar char="•"/>
            </a:pPr>
            <a:r>
              <a:rPr lang="en-US" dirty="0">
                <a:latin typeface="+mj-lt"/>
              </a:rPr>
              <a:t>Real time tracking and gameplay</a:t>
            </a:r>
          </a:p>
          <a:p>
            <a:pPr lvl="1"/>
            <a:endParaRPr lang="pt-PT" dirty="0"/>
          </a:p>
        </p:txBody>
      </p:sp>
      <p:sp>
        <p:nvSpPr>
          <p:cNvPr id="15" name="CaixaDeTexto 14">
            <a:extLst>
              <a:ext uri="{FF2B5EF4-FFF2-40B4-BE49-F238E27FC236}">
                <a16:creationId xmlns:a16="http://schemas.microsoft.com/office/drawing/2014/main" id="{07C84ACF-463A-4CB4-A661-4AA172A7A302}"/>
              </a:ext>
            </a:extLst>
          </p:cNvPr>
          <p:cNvSpPr txBox="1"/>
          <p:nvPr/>
        </p:nvSpPr>
        <p:spPr>
          <a:xfrm>
            <a:off x="7512692" y="2717832"/>
            <a:ext cx="3972172" cy="1477328"/>
          </a:xfrm>
          <a:prstGeom prst="rect">
            <a:avLst/>
          </a:prstGeom>
          <a:noFill/>
        </p:spPr>
        <p:txBody>
          <a:bodyPr wrap="square" rtlCol="0">
            <a:spAutoFit/>
          </a:bodyPr>
          <a:lstStyle/>
          <a:p>
            <a:pPr lvl="1"/>
            <a:r>
              <a:rPr lang="en-US" dirty="0">
                <a:latin typeface="+mj-lt"/>
              </a:rPr>
              <a:t>Dislikes:</a:t>
            </a:r>
          </a:p>
          <a:p>
            <a:pPr marL="742950" lvl="1" indent="-285750">
              <a:buFont typeface="Arial" panose="020B0604020202020204" pitchFamily="34" charset="0"/>
              <a:buChar char="•"/>
            </a:pPr>
            <a:r>
              <a:rPr lang="en-US" dirty="0">
                <a:latin typeface="+mj-lt"/>
              </a:rPr>
              <a:t>Complexity of AR Mode</a:t>
            </a:r>
          </a:p>
          <a:p>
            <a:pPr marL="742950" lvl="1" indent="-285750">
              <a:buFont typeface="Arial" panose="020B0604020202020204" pitchFamily="34" charset="0"/>
              <a:buChar char="•"/>
            </a:pPr>
            <a:r>
              <a:rPr lang="en-US" dirty="0">
                <a:latin typeface="+mj-lt"/>
              </a:rPr>
              <a:t>Slow on some devices</a:t>
            </a:r>
          </a:p>
          <a:p>
            <a:pPr marL="742950" lvl="1" indent="-285750">
              <a:buFont typeface="Arial" panose="020B0604020202020204" pitchFamily="34" charset="0"/>
              <a:buChar char="•"/>
            </a:pPr>
            <a:r>
              <a:rPr lang="en-US" dirty="0">
                <a:latin typeface="+mj-lt"/>
              </a:rPr>
              <a:t>Character low mobility</a:t>
            </a:r>
          </a:p>
          <a:p>
            <a:pPr lvl="1"/>
            <a:endParaRPr lang="pt-PT" dirty="0"/>
          </a:p>
        </p:txBody>
      </p:sp>
      <p:sp>
        <p:nvSpPr>
          <p:cNvPr id="18" name="CaixaDeTexto 17">
            <a:extLst>
              <a:ext uri="{FF2B5EF4-FFF2-40B4-BE49-F238E27FC236}">
                <a16:creationId xmlns:a16="http://schemas.microsoft.com/office/drawing/2014/main" id="{20E36690-6E79-47C9-BBD2-60768578F26F}"/>
              </a:ext>
            </a:extLst>
          </p:cNvPr>
          <p:cNvSpPr txBox="1"/>
          <p:nvPr/>
        </p:nvSpPr>
        <p:spPr>
          <a:xfrm>
            <a:off x="4122686" y="4195160"/>
            <a:ext cx="3481446" cy="1754326"/>
          </a:xfrm>
          <a:prstGeom prst="rect">
            <a:avLst/>
          </a:prstGeom>
          <a:noFill/>
        </p:spPr>
        <p:txBody>
          <a:bodyPr wrap="square" rtlCol="0">
            <a:spAutoFit/>
          </a:bodyPr>
          <a:lstStyle/>
          <a:p>
            <a:pPr lvl="1"/>
            <a:r>
              <a:rPr lang="en-US" dirty="0">
                <a:latin typeface="+mj-lt"/>
              </a:rPr>
              <a:t>Improvements:</a:t>
            </a:r>
          </a:p>
          <a:p>
            <a:pPr marL="742950" lvl="1" indent="-285750">
              <a:buFont typeface="Arial" panose="020B0604020202020204" pitchFamily="34" charset="0"/>
              <a:buChar char="•"/>
            </a:pPr>
            <a:r>
              <a:rPr lang="en-US" dirty="0">
                <a:latin typeface="+mj-lt"/>
              </a:rPr>
              <a:t>Make the AR Mode simpler</a:t>
            </a:r>
          </a:p>
          <a:p>
            <a:pPr marL="742950" lvl="1" indent="-285750">
              <a:buFont typeface="Arial" panose="020B0604020202020204" pitchFamily="34" charset="0"/>
              <a:buChar char="•"/>
            </a:pPr>
            <a:r>
              <a:rPr lang="en-US" dirty="0">
                <a:latin typeface="+mj-lt"/>
              </a:rPr>
              <a:t>Add more levels</a:t>
            </a:r>
          </a:p>
          <a:p>
            <a:pPr marL="742950" lvl="1" indent="-285750">
              <a:buFont typeface="Arial" panose="020B0604020202020204" pitchFamily="34" charset="0"/>
              <a:buChar char="•"/>
            </a:pPr>
            <a:r>
              <a:rPr lang="en-US" dirty="0">
                <a:latin typeface="+mj-lt"/>
              </a:rPr>
              <a:t>Add more instructions</a:t>
            </a:r>
          </a:p>
          <a:p>
            <a:pPr marL="742950" lvl="1" indent="-285750">
              <a:buFont typeface="Arial" panose="020B0604020202020204" pitchFamily="34" charset="0"/>
              <a:buChar char="•"/>
            </a:pPr>
            <a:r>
              <a:rPr lang="en-US" dirty="0">
                <a:latin typeface="+mj-lt"/>
              </a:rPr>
              <a:t>Add more mechanics</a:t>
            </a:r>
          </a:p>
          <a:p>
            <a:pPr lvl="1"/>
            <a:endParaRPr lang="pt-PT" dirty="0"/>
          </a:p>
        </p:txBody>
      </p:sp>
    </p:spTree>
    <p:extLst>
      <p:ext uri="{BB962C8B-B14F-4D97-AF65-F5344CB8AC3E}">
        <p14:creationId xmlns:p14="http://schemas.microsoft.com/office/powerpoint/2010/main" val="2728835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26</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 Video (Main Menu &amp; Simple Mode)</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3" name="RVA1">
            <a:hlinkClick r:id="" action="ppaction://media"/>
            <a:extLst>
              <a:ext uri="{FF2B5EF4-FFF2-40B4-BE49-F238E27FC236}">
                <a16:creationId xmlns:a16="http://schemas.microsoft.com/office/drawing/2014/main" id="{53D0A392-47A9-49AE-A3DF-76AD110B95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02383" y="1268640"/>
            <a:ext cx="8587234" cy="4830319"/>
          </a:xfrm>
          <a:prstGeom prst="rect">
            <a:avLst/>
          </a:prstGeom>
        </p:spPr>
      </p:pic>
    </p:spTree>
    <p:extLst>
      <p:ext uri="{BB962C8B-B14F-4D97-AF65-F5344CB8AC3E}">
        <p14:creationId xmlns:p14="http://schemas.microsoft.com/office/powerpoint/2010/main" val="3486919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71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27</a:t>
            </a:fld>
            <a:endParaRPr lang="en-US" sz="140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Demo Video (AR Mode)</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2" name="RVA2">
            <a:hlinkClick r:id="" action="ppaction://media"/>
            <a:extLst>
              <a:ext uri="{FF2B5EF4-FFF2-40B4-BE49-F238E27FC236}">
                <a16:creationId xmlns:a16="http://schemas.microsoft.com/office/drawing/2014/main" id="{63991C34-4098-40CA-89E4-F566F197097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850055" y="1326957"/>
            <a:ext cx="8488717" cy="4774904"/>
          </a:xfrm>
          <a:prstGeom prst="rect">
            <a:avLst/>
          </a:prstGeom>
        </p:spPr>
      </p:pic>
    </p:spTree>
    <p:extLst>
      <p:ext uri="{BB962C8B-B14F-4D97-AF65-F5344CB8AC3E}">
        <p14:creationId xmlns:p14="http://schemas.microsoft.com/office/powerpoint/2010/main" val="4032231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4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28</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97972"/>
            <a:ext cx="6523038" cy="347787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mj-lt"/>
              </a:rPr>
              <a:t>What goals we achieved:</a:t>
            </a:r>
          </a:p>
          <a:p>
            <a:pPr marL="800100" lvl="1" indent="-342900">
              <a:buFont typeface="Wingdings" panose="05000000000000000000" pitchFamily="2" charset="2"/>
              <a:buChar char="ü"/>
            </a:pPr>
            <a:endParaRPr lang="en-US" sz="2000" dirty="0">
              <a:latin typeface="+mj-lt"/>
            </a:endParaRPr>
          </a:p>
          <a:p>
            <a:pPr marL="800100" lvl="1" indent="-342900">
              <a:buFont typeface="Wingdings" panose="05000000000000000000" pitchFamily="2" charset="2"/>
              <a:buChar char="ü"/>
            </a:pPr>
            <a:r>
              <a:rPr lang="en-US" sz="2000" dirty="0">
                <a:latin typeface="+mj-lt"/>
              </a:rPr>
              <a:t>Learn how to work with Unity and AR(Vuforia)</a:t>
            </a:r>
          </a:p>
          <a:p>
            <a:pPr marL="800100" lvl="1" indent="-342900">
              <a:buFont typeface="Wingdings" panose="05000000000000000000" pitchFamily="2" charset="2"/>
              <a:buChar char="ü"/>
            </a:pPr>
            <a:endParaRPr lang="en-US" sz="2000" dirty="0">
              <a:latin typeface="+mj-lt"/>
            </a:endParaRPr>
          </a:p>
          <a:p>
            <a:pPr marL="800100" lvl="1" indent="-342900">
              <a:buFont typeface="Wingdings" panose="05000000000000000000" pitchFamily="2" charset="2"/>
              <a:buChar char="ü"/>
            </a:pPr>
            <a:r>
              <a:rPr lang="en-US" sz="2000" dirty="0">
                <a:latin typeface="+mj-lt"/>
              </a:rPr>
              <a:t>Choose adequate targets and character models (within the resources available)</a:t>
            </a:r>
          </a:p>
          <a:p>
            <a:pPr lvl="1"/>
            <a:endParaRPr lang="en-US" sz="2000" dirty="0">
              <a:latin typeface="+mj-lt"/>
            </a:endParaRPr>
          </a:p>
          <a:p>
            <a:pPr marL="800100" lvl="1" indent="-342900">
              <a:buFont typeface="Wingdings" panose="05000000000000000000" pitchFamily="2" charset="2"/>
              <a:buChar char="ü"/>
            </a:pPr>
            <a:r>
              <a:rPr lang="en-US" sz="2000" dirty="0">
                <a:latin typeface="+mj-lt"/>
              </a:rPr>
              <a:t>Build a fluid and clean game logic </a:t>
            </a:r>
          </a:p>
          <a:p>
            <a:pPr marL="800100" lvl="1" indent="-342900">
              <a:buFont typeface="Wingdings" panose="05000000000000000000" pitchFamily="2" charset="2"/>
              <a:buChar char="ü"/>
            </a:pPr>
            <a:endParaRPr lang="en-US" sz="2000" dirty="0">
              <a:latin typeface="+mj-lt"/>
            </a:endParaRPr>
          </a:p>
          <a:p>
            <a:pPr marL="800100" lvl="1" indent="-342900">
              <a:buFont typeface="Wingdings" panose="05000000000000000000" pitchFamily="2" charset="2"/>
              <a:buChar char="ü"/>
            </a:pPr>
            <a:r>
              <a:rPr lang="en-US" sz="2000" dirty="0">
                <a:latin typeface="+mj-lt"/>
              </a:rPr>
              <a:t>Make the most use of AR to play the game</a:t>
            </a:r>
          </a:p>
          <a:p>
            <a:pPr marL="800100" lvl="1" indent="-342900">
              <a:buFont typeface="Wingdings" panose="05000000000000000000" pitchFamily="2" charset="2"/>
              <a:buChar char="ü"/>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 name="Picture 1">
            <a:extLst>
              <a:ext uri="{FF2B5EF4-FFF2-40B4-BE49-F238E27FC236}">
                <a16:creationId xmlns:a16="http://schemas.microsoft.com/office/drawing/2014/main" id="{C88E39A3-25F3-564A-86DB-E6AB9225D407}"/>
              </a:ext>
            </a:extLst>
          </p:cNvPr>
          <p:cNvPicPr>
            <a:picLocks noChangeAspect="1"/>
          </p:cNvPicPr>
          <p:nvPr/>
        </p:nvPicPr>
        <p:blipFill rotWithShape="1">
          <a:blip r:embed="rId3"/>
          <a:srcRect l="23328" r="26337"/>
          <a:stretch/>
        </p:blipFill>
        <p:spPr>
          <a:xfrm>
            <a:off x="9036723" y="1715832"/>
            <a:ext cx="2714443" cy="3201987"/>
          </a:xfrm>
          <a:prstGeom prst="rect">
            <a:avLst/>
          </a:prstGeom>
        </p:spPr>
      </p:pic>
      <p:sp>
        <p:nvSpPr>
          <p:cNvPr id="14" name="Rectangle 2">
            <a:extLst>
              <a:ext uri="{FF2B5EF4-FFF2-40B4-BE49-F238E27FC236}">
                <a16:creationId xmlns:a16="http://schemas.microsoft.com/office/drawing/2014/main" id="{9FD51810-9772-5648-B7D2-55A94A12203C}"/>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Expectation vs Reality - Project Objectives </a:t>
            </a:r>
          </a:p>
        </p:txBody>
      </p:sp>
      <p:sp>
        <p:nvSpPr>
          <p:cNvPr id="15" name="Rectangle 2">
            <a:extLst>
              <a:ext uri="{FF2B5EF4-FFF2-40B4-BE49-F238E27FC236}">
                <a16:creationId xmlns:a16="http://schemas.microsoft.com/office/drawing/2014/main" id="{E0B9A3B4-9ADE-9940-ADDC-9ECF091DCC7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0CB1D865-9373-8646-BB48-8786E0D96A75}"/>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Tree>
    <p:extLst>
      <p:ext uri="{BB962C8B-B14F-4D97-AF65-F5344CB8AC3E}">
        <p14:creationId xmlns:p14="http://schemas.microsoft.com/office/powerpoint/2010/main" val="12025059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29</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7" y="1783684"/>
            <a:ext cx="6523038" cy="3785652"/>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Creation of good targets</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2000" dirty="0">
              <a:solidFill>
                <a:prstClr val="black"/>
              </a:solidFill>
              <a:latin typeface="Calibri Light" panose="020F0302020204030204"/>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Finding good Assets for the characters (with animations)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Lighting conditions have a major impact in the tracking</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Getting the animations to work properly (Timing)</a:t>
            </a:r>
          </a:p>
          <a:p>
            <a:pPr marR="0" lvl="0" algn="l" defTabSz="914400" rtl="0" eaLnBrk="1" fontAlgn="auto" latinLnBrk="0" hangingPunct="1">
              <a:lnSpc>
                <a:spcPct val="100000"/>
              </a:lnSpc>
              <a:spcBef>
                <a:spcPts val="0"/>
              </a:spcBef>
              <a:spcAft>
                <a:spcPts val="0"/>
              </a:spcAft>
              <a:buClrTx/>
              <a:buSzTx/>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Creation of a turn-based system (Exponential complexity)</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Make actions outside the player turn invalid</a:t>
            </a:r>
          </a:p>
          <a:p>
            <a:pPr marL="285750" indent="-285750">
              <a:buFont typeface="Arial" panose="020B0604020202020204" pitchFamily="34" charset="0"/>
              <a:buChar char="•"/>
            </a:pPr>
            <a:endParaRPr lang="en-US" sz="2000" dirty="0">
              <a:latin typeface="+mj-lt"/>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Rectangle 2">
            <a:extLst>
              <a:ext uri="{FF2B5EF4-FFF2-40B4-BE49-F238E27FC236}">
                <a16:creationId xmlns:a16="http://schemas.microsoft.com/office/drawing/2014/main" id="{069A5CC6-F1B7-A549-B9B3-8C107A825F25}"/>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Main difficulties</a:t>
            </a:r>
          </a:p>
        </p:txBody>
      </p:sp>
      <p:sp>
        <p:nvSpPr>
          <p:cNvPr id="17" name="Rectangle 2">
            <a:extLst>
              <a:ext uri="{FF2B5EF4-FFF2-40B4-BE49-F238E27FC236}">
                <a16:creationId xmlns:a16="http://schemas.microsoft.com/office/drawing/2014/main" id="{E18E32C2-9443-1B4A-943F-DE250EF90696}"/>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9" name="Foliennummernplatzhalter 1">
            <a:extLst>
              <a:ext uri="{FF2B5EF4-FFF2-40B4-BE49-F238E27FC236}">
                <a16:creationId xmlns:a16="http://schemas.microsoft.com/office/drawing/2014/main" id="{32FFE59C-E385-EF48-A614-BCC0B5E2E542}"/>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pic>
        <p:nvPicPr>
          <p:cNvPr id="13" name="Picture 12">
            <a:extLst>
              <a:ext uri="{FF2B5EF4-FFF2-40B4-BE49-F238E27FC236}">
                <a16:creationId xmlns:a16="http://schemas.microsoft.com/office/drawing/2014/main" id="{66609EFF-6C3D-D34C-B9DD-776F0225C75C}"/>
              </a:ext>
            </a:extLst>
          </p:cNvPr>
          <p:cNvPicPr>
            <a:picLocks noChangeAspect="1"/>
          </p:cNvPicPr>
          <p:nvPr/>
        </p:nvPicPr>
        <p:blipFill>
          <a:blip r:embed="rId3"/>
          <a:stretch>
            <a:fillRect/>
          </a:stretch>
        </p:blipFill>
        <p:spPr>
          <a:xfrm>
            <a:off x="7367638" y="1243600"/>
            <a:ext cx="4241432" cy="3204964"/>
          </a:xfrm>
          <a:prstGeom prst="rect">
            <a:avLst/>
          </a:prstGeom>
        </p:spPr>
      </p:pic>
    </p:spTree>
    <p:extLst>
      <p:ext uri="{BB962C8B-B14F-4D97-AF65-F5344CB8AC3E}">
        <p14:creationId xmlns:p14="http://schemas.microsoft.com/office/powerpoint/2010/main" val="40839590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A0444A69-BE00-3241-983C-B54ED0DD8D1E}"/>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t>Introduction</a:t>
            </a:r>
          </a:p>
        </p:txBody>
      </p:sp>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50000"/>
              </a:spcBef>
              <a:spcAft>
                <a:spcPct val="0"/>
              </a:spcAft>
              <a:buClrTx/>
              <a:buSzTx/>
              <a:buFontTx/>
              <a:buNone/>
              <a:tabLst/>
              <a:defRPr/>
            </a:pPr>
            <a:fld id="{A06316EC-39FF-4C97-AA6E-29B761CE3E45}" type="slidenum">
              <a:rPr kumimoji="0" lang="en-US" sz="1400" b="0" i="0" u="none" strike="noStrike" kern="1200" cap="none" spc="0" normalizeH="0" baseline="0" noProof="0" smtClean="0">
                <a:ln>
                  <a:noFill/>
                </a:ln>
                <a:solidFill>
                  <a:prstClr val="black"/>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ct val="50000"/>
                </a:spcBef>
                <a:spcAft>
                  <a:spcPct val="0"/>
                </a:spcAft>
                <a:buClrTx/>
                <a:buSzTx/>
                <a:buFontTx/>
                <a:buNone/>
                <a:tabLst/>
                <a:defRPr/>
              </a:pPr>
              <a:t>3</a:t>
            </a:fld>
            <a:endPar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9" y="2142903"/>
            <a:ext cx="6523038" cy="4093428"/>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RVA Project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Why did we choose this project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Common interest (Games and 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Courses related:</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VCI (EET)</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CV (ECT)</a:t>
            </a:r>
            <a:b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b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9" name="Rectangle 2">
            <a:extLst>
              <a:ext uri="{FF2B5EF4-FFF2-40B4-BE49-F238E27FC236}">
                <a16:creationId xmlns:a16="http://schemas.microsoft.com/office/drawing/2014/main" id="{1691C457-C628-2749-9A63-2C7FDE4A72B7}"/>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pPr marL="0" marR="0" lvl="0" indent="0" algn="l" defTabSz="504000"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endParaRPr>
          </a:p>
        </p:txBody>
      </p:sp>
      <p:pic>
        <p:nvPicPr>
          <p:cNvPr id="5" name="Imagem 4">
            <a:extLst>
              <a:ext uri="{FF2B5EF4-FFF2-40B4-BE49-F238E27FC236}">
                <a16:creationId xmlns:a16="http://schemas.microsoft.com/office/drawing/2014/main" id="{B1C3E004-9AF1-4118-B887-DA239D5B4E77}"/>
              </a:ext>
            </a:extLst>
          </p:cNvPr>
          <p:cNvPicPr>
            <a:picLocks noChangeAspect="1"/>
          </p:cNvPicPr>
          <p:nvPr/>
        </p:nvPicPr>
        <p:blipFill>
          <a:blip r:embed="rId3"/>
          <a:stretch>
            <a:fillRect/>
          </a:stretch>
        </p:blipFill>
        <p:spPr>
          <a:xfrm>
            <a:off x="5402580" y="1829011"/>
            <a:ext cx="5615940" cy="3509962"/>
          </a:xfrm>
          <a:prstGeom prst="rect">
            <a:avLst/>
          </a:prstGeom>
        </p:spPr>
      </p:pic>
      <p:sp>
        <p:nvSpPr>
          <p:cNvPr id="2" name="CaixaDeTexto 1">
            <a:extLst>
              <a:ext uri="{FF2B5EF4-FFF2-40B4-BE49-F238E27FC236}">
                <a16:creationId xmlns:a16="http://schemas.microsoft.com/office/drawing/2014/main" id="{295EF870-CFEC-4EAB-869F-6AC0E6C53436}"/>
              </a:ext>
            </a:extLst>
          </p:cNvPr>
          <p:cNvSpPr txBox="1"/>
          <p:nvPr/>
        </p:nvSpPr>
        <p:spPr>
          <a:xfrm>
            <a:off x="5402580" y="5338973"/>
            <a:ext cx="5615940" cy="276999"/>
          </a:xfrm>
          <a:prstGeom prst="rect">
            <a:avLst/>
          </a:prstGeom>
          <a:noFill/>
        </p:spPr>
        <p:txBody>
          <a:bodyPr wrap="square" rtlCol="0">
            <a:spAutoFit/>
          </a:bodyPr>
          <a:lstStyle/>
          <a:p>
            <a:r>
              <a:rPr lang="en-US" sz="1200" dirty="0">
                <a:hlinkClick r:id="rId4"/>
              </a:rPr>
              <a:t>https://cxocard.com/wp-content/uploads/2019/02/pokemon-go-augmented-reality.jpg</a:t>
            </a:r>
            <a:endParaRPr lang="en-US" sz="1200" dirty="0"/>
          </a:p>
        </p:txBody>
      </p:sp>
    </p:spTree>
    <p:extLst>
      <p:ext uri="{BB962C8B-B14F-4D97-AF65-F5344CB8AC3E}">
        <p14:creationId xmlns:p14="http://schemas.microsoft.com/office/powerpoint/2010/main" val="1109326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905A5A2-8BBB-154E-95C9-CE8DFEE8E18A}"/>
              </a:ext>
            </a:extLst>
          </p:cNvPr>
          <p:cNvPicPr>
            <a:picLocks noChangeAspect="1"/>
          </p:cNvPicPr>
          <p:nvPr/>
        </p:nvPicPr>
        <p:blipFill rotWithShape="1">
          <a:blip r:embed="rId3"/>
          <a:srcRect l="-4267" t="10683" r="17083" b="1283"/>
          <a:stretch/>
        </p:blipFill>
        <p:spPr>
          <a:xfrm>
            <a:off x="7315200" y="1269582"/>
            <a:ext cx="4378817" cy="4421518"/>
          </a:xfrm>
          <a:prstGeom prst="rect">
            <a:avLst/>
          </a:prstGeom>
        </p:spPr>
      </p:pic>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Bef>
                <a:spcPct val="50000"/>
              </a:spcBef>
              <a:spcAft>
                <a:spcPct val="0"/>
              </a:spcAft>
            </a:pPr>
            <a:fld id="{A06316EC-39FF-4C97-AA6E-29B761CE3E45}" type="slidenum">
              <a:rPr lang="en-US" sz="1400" smtClean="0">
                <a:latin typeface="+mj-lt"/>
              </a:rPr>
              <a:pPr algn="r">
                <a:spcBef>
                  <a:spcPct val="50000"/>
                </a:spcBef>
                <a:spcAft>
                  <a:spcPct val="0"/>
                </a:spcAft>
              </a:pPr>
              <a:t>30</a:t>
            </a:fld>
            <a:endParaRPr lang="en-US" sz="1400">
              <a:latin typeface="+mj-lt"/>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477836" y="1783686"/>
            <a:ext cx="7776477" cy="1631216"/>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Port to </a:t>
            </a:r>
            <a:r>
              <a:rPr kumimoji="0" lang="en-US" sz="2000" b="0" i="0" u="none" strike="noStrike" kern="1200" cap="none" spc="0" normalizeH="0" baseline="0" noProof="0" dirty="0" err="1">
                <a:ln>
                  <a:noFill/>
                </a:ln>
                <a:solidFill>
                  <a:prstClr val="black"/>
                </a:solidFill>
                <a:effectLst/>
                <a:uLnTx/>
                <a:uFillTx/>
                <a:latin typeface="Calibri Light" panose="020F0302020204030204"/>
                <a:ea typeface="+mn-ea"/>
                <a:cs typeface="+mn-cs"/>
              </a:rPr>
              <a:t>Hololens</a:t>
            </a: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 (future objective)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Create several levels (future objective)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Implement multiplayer (future objective)</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5" name="Rectangle 2">
            <a:extLst>
              <a:ext uri="{FF2B5EF4-FFF2-40B4-BE49-F238E27FC236}">
                <a16:creationId xmlns:a16="http://schemas.microsoft.com/office/drawing/2014/main" id="{8123CB26-77A6-0847-9E7E-0D226A3E799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b="1" dirty="0"/>
              <a:t>Future work</a:t>
            </a:r>
          </a:p>
        </p:txBody>
      </p:sp>
      <p:sp>
        <p:nvSpPr>
          <p:cNvPr id="16" name="Rectangle 2">
            <a:extLst>
              <a:ext uri="{FF2B5EF4-FFF2-40B4-BE49-F238E27FC236}">
                <a16:creationId xmlns:a16="http://schemas.microsoft.com/office/drawing/2014/main" id="{1A604FF6-4CA6-8A44-A73A-30B622FC0FDC}"/>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endParaRPr lang="en-US" sz="2800" kern="0" dirty="0">
              <a:solidFill>
                <a:srgbClr val="50B400"/>
              </a:solidFill>
            </a:endParaRPr>
          </a:p>
        </p:txBody>
      </p:sp>
      <p:sp>
        <p:nvSpPr>
          <p:cNvPr id="10" name="Foliennummernplatzhalter 1">
            <a:extLst>
              <a:ext uri="{FF2B5EF4-FFF2-40B4-BE49-F238E27FC236}">
                <a16:creationId xmlns:a16="http://schemas.microsoft.com/office/drawing/2014/main" id="{CD825916-4839-7E49-A83E-38652B8275E7}"/>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Tree>
    <p:extLst>
      <p:ext uri="{BB962C8B-B14F-4D97-AF65-F5344CB8AC3E}">
        <p14:creationId xmlns:p14="http://schemas.microsoft.com/office/powerpoint/2010/main" val="20474601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50000"/>
              </a:spcBef>
              <a:spcAft>
                <a:spcPct val="0"/>
              </a:spcAft>
              <a:buClrTx/>
              <a:buSzTx/>
              <a:buFontTx/>
              <a:buNone/>
              <a:tabLst/>
              <a:defRPr/>
            </a:pPr>
            <a:fld id="{A06316EC-39FF-4C97-AA6E-29B761CE3E45}" type="slidenum">
              <a:rPr kumimoji="0" lang="en-US" sz="1400" b="0" i="0" u="none" strike="noStrike" kern="1200" cap="none" spc="0" normalizeH="0" baseline="0" noProof="0" smtClean="0">
                <a:ln>
                  <a:noFill/>
                </a:ln>
                <a:solidFill>
                  <a:prstClr val="black"/>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ct val="50000"/>
                </a:spcBef>
                <a:spcAft>
                  <a:spcPct val="0"/>
                </a:spcAft>
                <a:buClrTx/>
                <a:buSzTx/>
                <a:buFontTx/>
                <a:buNone/>
                <a:tabLst/>
                <a:defRPr/>
              </a:pPr>
              <a:t>4</a:t>
            </a:fld>
            <a:endPar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sp>
        <p:nvSpPr>
          <p:cNvPr id="8" name="TextBox 7">
            <a:extLst>
              <a:ext uri="{FF2B5EF4-FFF2-40B4-BE49-F238E27FC236}">
                <a16:creationId xmlns:a16="http://schemas.microsoft.com/office/drawing/2014/main" id="{98C6878B-5E93-F341-AC77-2423C100D7C5}"/>
              </a:ext>
            </a:extLst>
          </p:cNvPr>
          <p:cNvSpPr txBox="1"/>
          <p:nvPr/>
        </p:nvSpPr>
        <p:spPr>
          <a:xfrm>
            <a:off x="2020093" y="3714499"/>
            <a:ext cx="3214054"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John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Age 15-65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Spends his free time paying video games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Looks at this new game and thinks it might be fun</a:t>
            </a: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15" name="Rectangle 2">
            <a:extLst>
              <a:ext uri="{FF2B5EF4-FFF2-40B4-BE49-F238E27FC236}">
                <a16:creationId xmlns:a16="http://schemas.microsoft.com/office/drawing/2014/main" id="{09322590-479D-BF42-8D4E-909F8CC3367F}"/>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t>Personas</a:t>
            </a:r>
          </a:p>
        </p:txBody>
      </p:sp>
      <p:sp>
        <p:nvSpPr>
          <p:cNvPr id="16" name="Rectangle 2">
            <a:extLst>
              <a:ext uri="{FF2B5EF4-FFF2-40B4-BE49-F238E27FC236}">
                <a16:creationId xmlns:a16="http://schemas.microsoft.com/office/drawing/2014/main" id="{8736646C-38E8-5E47-A075-5FCAA762E172}"/>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pPr marL="0" marR="0" lvl="0" indent="0" algn="l" defTabSz="504000"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endParaRPr>
          </a:p>
        </p:txBody>
      </p:sp>
      <p:pic>
        <p:nvPicPr>
          <p:cNvPr id="2050" name="Picture 2" descr="Young man avatar character Royalty Free Vector Image">
            <a:extLst>
              <a:ext uri="{FF2B5EF4-FFF2-40B4-BE49-F238E27FC236}">
                <a16:creationId xmlns:a16="http://schemas.microsoft.com/office/drawing/2014/main" id="{0B31185D-DAB5-4EA1-8D60-3349ACF0F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344" b="13197"/>
          <a:stretch/>
        </p:blipFill>
        <p:spPr bwMode="auto">
          <a:xfrm>
            <a:off x="2598420" y="1622763"/>
            <a:ext cx="2057400" cy="169686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7">
            <a:extLst>
              <a:ext uri="{FF2B5EF4-FFF2-40B4-BE49-F238E27FC236}">
                <a16:creationId xmlns:a16="http://schemas.microsoft.com/office/drawing/2014/main" id="{71B56235-66E8-4859-B4B0-63022FD60DC4}"/>
              </a:ext>
            </a:extLst>
          </p:cNvPr>
          <p:cNvSpPr txBox="1"/>
          <p:nvPr/>
        </p:nvSpPr>
        <p:spPr>
          <a:xfrm>
            <a:off x="7146828" y="3714499"/>
            <a:ext cx="3871691" cy="1938992"/>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Jane</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Age 15-65</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Has an interest in VR and AR</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Calibri Light" panose="020F0302020204030204"/>
                <a:ea typeface="+mn-ea"/>
                <a:cs typeface="+mn-cs"/>
              </a:rPr>
              <a:t>Hears about a new AR game that she can play on her phone and decides to give it a try</a:t>
            </a:r>
          </a:p>
        </p:txBody>
      </p:sp>
      <p:pic>
        <p:nvPicPr>
          <p:cNvPr id="2052" name="Picture 4" descr="Female avatar, Royalty-free Female avatar Vector Images &amp;amp; Drawings |  Depositphotos®">
            <a:extLst>
              <a:ext uri="{FF2B5EF4-FFF2-40B4-BE49-F238E27FC236}">
                <a16:creationId xmlns:a16="http://schemas.microsoft.com/office/drawing/2014/main" id="{C2705DCF-ACFF-4F2B-81DE-00F39E17EB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75193" y="1458535"/>
            <a:ext cx="2118387" cy="21183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691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50000"/>
              </a:spcBef>
              <a:spcAft>
                <a:spcPct val="0"/>
              </a:spcAft>
              <a:buClrTx/>
              <a:buSzTx/>
              <a:buFontTx/>
              <a:buNone/>
              <a:tabLst/>
              <a:defRPr/>
            </a:pPr>
            <a:fld id="{A06316EC-39FF-4C97-AA6E-29B761CE3E45}" type="slidenum">
              <a:rPr kumimoji="0" lang="en-US" sz="1400" b="0" i="0" u="none" strike="noStrike" kern="1200" cap="none" spc="0" normalizeH="0" baseline="0" noProof="0" smtClean="0">
                <a:ln>
                  <a:noFill/>
                </a:ln>
                <a:solidFill>
                  <a:prstClr val="black"/>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ct val="50000"/>
                </a:spcBef>
                <a:spcAft>
                  <a:spcPct val="0"/>
                </a:spcAft>
                <a:buClrTx/>
                <a:buSzTx/>
                <a:buFontTx/>
                <a:buNone/>
                <a:tabLst/>
                <a:defRPr/>
              </a:pPr>
              <a:t>5</a:t>
            </a:fld>
            <a:endPar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15" name="Rectangle 2">
            <a:extLst>
              <a:ext uri="{FF2B5EF4-FFF2-40B4-BE49-F238E27FC236}">
                <a16:creationId xmlns:a16="http://schemas.microsoft.com/office/drawing/2014/main" id="{9DB5648E-1FCF-D342-8E8B-C78DD3FDF0C1}"/>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t>Storyboards (1/5)</a:t>
            </a:r>
          </a:p>
        </p:txBody>
      </p:sp>
      <p:sp>
        <p:nvSpPr>
          <p:cNvPr id="16" name="Rectangle 2">
            <a:extLst>
              <a:ext uri="{FF2B5EF4-FFF2-40B4-BE49-F238E27FC236}">
                <a16:creationId xmlns:a16="http://schemas.microsoft.com/office/drawing/2014/main" id="{7FDDD7C9-C2B3-9545-AE96-F16ECCBD6388}"/>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pPr marL="0" marR="0" lvl="0" indent="0" algn="l" defTabSz="504000"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endParaRPr>
          </a:p>
        </p:txBody>
      </p:sp>
      <p:sp>
        <p:nvSpPr>
          <p:cNvPr id="17" name="Oval 16">
            <a:extLst>
              <a:ext uri="{FF2B5EF4-FFF2-40B4-BE49-F238E27FC236}">
                <a16:creationId xmlns:a16="http://schemas.microsoft.com/office/drawing/2014/main" id="{141B1390-80E4-443E-A334-7E0A1FFA34B2}"/>
              </a:ext>
            </a:extLst>
          </p:cNvPr>
          <p:cNvSpPr/>
          <p:nvPr/>
        </p:nvSpPr>
        <p:spPr>
          <a:xfrm>
            <a:off x="246036" y="1903885"/>
            <a:ext cx="278084" cy="256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1</a:t>
            </a:r>
          </a:p>
        </p:txBody>
      </p:sp>
      <p:sp>
        <p:nvSpPr>
          <p:cNvPr id="18" name="Oval 17">
            <a:extLst>
              <a:ext uri="{FF2B5EF4-FFF2-40B4-BE49-F238E27FC236}">
                <a16:creationId xmlns:a16="http://schemas.microsoft.com/office/drawing/2014/main" id="{6F5B0249-F231-41A2-A468-59DF293BCDCF}"/>
              </a:ext>
            </a:extLst>
          </p:cNvPr>
          <p:cNvSpPr/>
          <p:nvPr/>
        </p:nvSpPr>
        <p:spPr>
          <a:xfrm>
            <a:off x="246036" y="2341161"/>
            <a:ext cx="278084" cy="256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2</a:t>
            </a:r>
          </a:p>
        </p:txBody>
      </p:sp>
      <p:sp>
        <p:nvSpPr>
          <p:cNvPr id="19" name="Oval 18">
            <a:extLst>
              <a:ext uri="{FF2B5EF4-FFF2-40B4-BE49-F238E27FC236}">
                <a16:creationId xmlns:a16="http://schemas.microsoft.com/office/drawing/2014/main" id="{8B27D9B4-E4C8-4DBD-B530-77BFC33D2079}"/>
              </a:ext>
            </a:extLst>
          </p:cNvPr>
          <p:cNvSpPr/>
          <p:nvPr/>
        </p:nvSpPr>
        <p:spPr>
          <a:xfrm>
            <a:off x="246036" y="3035887"/>
            <a:ext cx="278084" cy="256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3</a:t>
            </a:r>
          </a:p>
        </p:txBody>
      </p:sp>
      <p:sp>
        <p:nvSpPr>
          <p:cNvPr id="7" name="CaixaDeTexto 6">
            <a:extLst>
              <a:ext uri="{FF2B5EF4-FFF2-40B4-BE49-F238E27FC236}">
                <a16:creationId xmlns:a16="http://schemas.microsoft.com/office/drawing/2014/main" id="{1ED06C48-AF67-441A-BF2E-3A7C0C45AA6B}"/>
              </a:ext>
            </a:extLst>
          </p:cNvPr>
          <p:cNvSpPr txBox="1"/>
          <p:nvPr/>
        </p:nvSpPr>
        <p:spPr>
          <a:xfrm>
            <a:off x="524120" y="1847407"/>
            <a:ext cx="289156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John decides to try the game</a:t>
            </a:r>
          </a:p>
        </p:txBody>
      </p:sp>
      <p:sp>
        <p:nvSpPr>
          <p:cNvPr id="20" name="CaixaDeTexto 19">
            <a:extLst>
              <a:ext uri="{FF2B5EF4-FFF2-40B4-BE49-F238E27FC236}">
                <a16:creationId xmlns:a16="http://schemas.microsoft.com/office/drawing/2014/main" id="{DB2D6CD9-B575-4633-BDFC-DDC05B10D606}"/>
              </a:ext>
            </a:extLst>
          </p:cNvPr>
          <p:cNvSpPr txBox="1"/>
          <p:nvPr/>
        </p:nvSpPr>
        <p:spPr>
          <a:xfrm>
            <a:off x="524120" y="2284683"/>
            <a:ext cx="535531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 is greeted with the game menu</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Where he first goes to the options to turn up the music</a:t>
            </a:r>
          </a:p>
        </p:txBody>
      </p:sp>
      <p:sp>
        <p:nvSpPr>
          <p:cNvPr id="21" name="CaixaDeTexto 20">
            <a:extLst>
              <a:ext uri="{FF2B5EF4-FFF2-40B4-BE49-F238E27FC236}">
                <a16:creationId xmlns:a16="http://schemas.microsoft.com/office/drawing/2014/main" id="{6AF35943-5D9B-4981-8828-986F776714B5}"/>
              </a:ext>
            </a:extLst>
          </p:cNvPr>
          <p:cNvSpPr txBox="1"/>
          <p:nvPr/>
        </p:nvSpPr>
        <p:spPr>
          <a:xfrm>
            <a:off x="524120" y="2979409"/>
            <a:ext cx="333334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Then he decides to Play the game</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m 3">
            <a:extLst>
              <a:ext uri="{FF2B5EF4-FFF2-40B4-BE49-F238E27FC236}">
                <a16:creationId xmlns:a16="http://schemas.microsoft.com/office/drawing/2014/main" id="{313C2A19-EF76-46C3-BA71-EFEEC5E33B23}"/>
              </a:ext>
            </a:extLst>
          </p:cNvPr>
          <p:cNvPicPr>
            <a:picLocks noChangeAspect="1"/>
          </p:cNvPicPr>
          <p:nvPr/>
        </p:nvPicPr>
        <p:blipFill>
          <a:blip r:embed="rId3"/>
          <a:stretch>
            <a:fillRect/>
          </a:stretch>
        </p:blipFill>
        <p:spPr>
          <a:xfrm>
            <a:off x="6451239" y="416760"/>
            <a:ext cx="5216641" cy="2815471"/>
          </a:xfrm>
          <a:prstGeom prst="rect">
            <a:avLst/>
          </a:prstGeom>
        </p:spPr>
      </p:pic>
      <p:pic>
        <p:nvPicPr>
          <p:cNvPr id="9" name="Imagem 8">
            <a:extLst>
              <a:ext uri="{FF2B5EF4-FFF2-40B4-BE49-F238E27FC236}">
                <a16:creationId xmlns:a16="http://schemas.microsoft.com/office/drawing/2014/main" id="{ED921F20-CDFB-4DE4-BBC2-AA20F5E84A90}"/>
              </a:ext>
            </a:extLst>
          </p:cNvPr>
          <p:cNvPicPr>
            <a:picLocks noChangeAspect="1"/>
          </p:cNvPicPr>
          <p:nvPr/>
        </p:nvPicPr>
        <p:blipFill>
          <a:blip r:embed="rId4"/>
          <a:stretch>
            <a:fillRect/>
          </a:stretch>
        </p:blipFill>
        <p:spPr>
          <a:xfrm>
            <a:off x="3776870" y="3273919"/>
            <a:ext cx="5345418" cy="2744708"/>
          </a:xfrm>
          <a:prstGeom prst="rect">
            <a:avLst/>
          </a:prstGeom>
        </p:spPr>
      </p:pic>
      <p:sp>
        <p:nvSpPr>
          <p:cNvPr id="10" name="Seta: Em Ângulo 9">
            <a:extLst>
              <a:ext uri="{FF2B5EF4-FFF2-40B4-BE49-F238E27FC236}">
                <a16:creationId xmlns:a16="http://schemas.microsoft.com/office/drawing/2014/main" id="{5FB4B3AF-C99F-4E0C-A86D-FC08AE4DD588}"/>
              </a:ext>
            </a:extLst>
          </p:cNvPr>
          <p:cNvSpPr/>
          <p:nvPr/>
        </p:nvSpPr>
        <p:spPr>
          <a:xfrm rot="10800000">
            <a:off x="9436964" y="3429000"/>
            <a:ext cx="550415" cy="1761271"/>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88807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50000"/>
              </a:spcBef>
              <a:spcAft>
                <a:spcPct val="0"/>
              </a:spcAft>
              <a:buClrTx/>
              <a:buSzTx/>
              <a:buFontTx/>
              <a:buNone/>
              <a:tabLst/>
              <a:defRPr/>
            </a:pPr>
            <a:fld id="{A06316EC-39FF-4C97-AA6E-29B761CE3E45}" type="slidenum">
              <a:rPr kumimoji="0" lang="en-US" sz="1400" b="0" i="0" u="none" strike="noStrike" kern="1200" cap="none" spc="0" normalizeH="0" baseline="0" noProof="0" smtClean="0">
                <a:ln>
                  <a:noFill/>
                </a:ln>
                <a:solidFill>
                  <a:prstClr val="black"/>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ct val="50000"/>
                </a:spcBef>
                <a:spcAft>
                  <a:spcPct val="0"/>
                </a:spcAft>
                <a:buClrTx/>
                <a:buSzTx/>
                <a:buFontTx/>
                <a:buNone/>
                <a:tabLst/>
                <a:defRPr/>
              </a:pPr>
              <a:t>6</a:t>
            </a:fld>
            <a:endPar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15" name="Rectangle 2">
            <a:extLst>
              <a:ext uri="{FF2B5EF4-FFF2-40B4-BE49-F238E27FC236}">
                <a16:creationId xmlns:a16="http://schemas.microsoft.com/office/drawing/2014/main" id="{9DB5648E-1FCF-D342-8E8B-C78DD3FDF0C1}"/>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t>Storyboards (2/5)</a:t>
            </a:r>
          </a:p>
        </p:txBody>
      </p:sp>
      <p:sp>
        <p:nvSpPr>
          <p:cNvPr id="16" name="Rectangle 2">
            <a:extLst>
              <a:ext uri="{FF2B5EF4-FFF2-40B4-BE49-F238E27FC236}">
                <a16:creationId xmlns:a16="http://schemas.microsoft.com/office/drawing/2014/main" id="{7FDDD7C9-C2B3-9545-AE96-F16ECCBD6388}"/>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pPr marL="0" marR="0" lvl="0" indent="0" algn="l" defTabSz="504000"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endParaRPr>
          </a:p>
        </p:txBody>
      </p:sp>
      <p:sp>
        <p:nvSpPr>
          <p:cNvPr id="17" name="Oval 16">
            <a:extLst>
              <a:ext uri="{FF2B5EF4-FFF2-40B4-BE49-F238E27FC236}">
                <a16:creationId xmlns:a16="http://schemas.microsoft.com/office/drawing/2014/main" id="{141B1390-80E4-443E-A334-7E0A1FFA34B2}"/>
              </a:ext>
            </a:extLst>
          </p:cNvPr>
          <p:cNvSpPr/>
          <p:nvPr/>
        </p:nvSpPr>
        <p:spPr>
          <a:xfrm>
            <a:off x="246036" y="1522144"/>
            <a:ext cx="278084" cy="256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1</a:t>
            </a:r>
          </a:p>
        </p:txBody>
      </p:sp>
      <p:sp>
        <p:nvSpPr>
          <p:cNvPr id="7" name="CaixaDeTexto 6">
            <a:extLst>
              <a:ext uri="{FF2B5EF4-FFF2-40B4-BE49-F238E27FC236}">
                <a16:creationId xmlns:a16="http://schemas.microsoft.com/office/drawing/2014/main" id="{1ED06C48-AF67-441A-BF2E-3A7C0C45AA6B}"/>
              </a:ext>
            </a:extLst>
          </p:cNvPr>
          <p:cNvSpPr txBox="1"/>
          <p:nvPr/>
        </p:nvSpPr>
        <p:spPr>
          <a:xfrm>
            <a:off x="524120" y="1465666"/>
            <a:ext cx="5829096"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John is warned to try to play the tutorial first and so he does</a:t>
            </a:r>
          </a:p>
        </p:txBody>
      </p:sp>
      <p:pic>
        <p:nvPicPr>
          <p:cNvPr id="4" name="Imagem 3">
            <a:extLst>
              <a:ext uri="{FF2B5EF4-FFF2-40B4-BE49-F238E27FC236}">
                <a16:creationId xmlns:a16="http://schemas.microsoft.com/office/drawing/2014/main" id="{C2C25727-BA49-4331-889C-A959DA072014}"/>
              </a:ext>
            </a:extLst>
          </p:cNvPr>
          <p:cNvPicPr>
            <a:picLocks noChangeAspect="1"/>
          </p:cNvPicPr>
          <p:nvPr/>
        </p:nvPicPr>
        <p:blipFill>
          <a:blip r:embed="rId3"/>
          <a:stretch>
            <a:fillRect/>
          </a:stretch>
        </p:blipFill>
        <p:spPr>
          <a:xfrm>
            <a:off x="2078748" y="1919228"/>
            <a:ext cx="8031332" cy="4130586"/>
          </a:xfrm>
          <a:prstGeom prst="rect">
            <a:avLst/>
          </a:prstGeom>
        </p:spPr>
      </p:pic>
    </p:spTree>
    <p:extLst>
      <p:ext uri="{BB962C8B-B14F-4D97-AF65-F5344CB8AC3E}">
        <p14:creationId xmlns:p14="http://schemas.microsoft.com/office/powerpoint/2010/main" val="87488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50000"/>
              </a:spcBef>
              <a:spcAft>
                <a:spcPct val="0"/>
              </a:spcAft>
              <a:buClrTx/>
              <a:buSzTx/>
              <a:buFontTx/>
              <a:buNone/>
              <a:tabLst/>
              <a:defRPr/>
            </a:pPr>
            <a:fld id="{A06316EC-39FF-4C97-AA6E-29B761CE3E45}" type="slidenum">
              <a:rPr kumimoji="0" lang="en-US" sz="1400" b="0" i="0" u="none" strike="noStrike" kern="1200" cap="none" spc="0" normalizeH="0" baseline="0" noProof="0" smtClean="0">
                <a:ln>
                  <a:noFill/>
                </a:ln>
                <a:solidFill>
                  <a:prstClr val="black"/>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ct val="50000"/>
                </a:spcBef>
                <a:spcAft>
                  <a:spcPct val="0"/>
                </a:spcAft>
                <a:buClrTx/>
                <a:buSzTx/>
                <a:buFontTx/>
                <a:buNone/>
                <a:tabLst/>
                <a:defRPr/>
              </a:pPr>
              <a:t>7</a:t>
            </a:fld>
            <a:endPar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15" name="Rectangle 2">
            <a:extLst>
              <a:ext uri="{FF2B5EF4-FFF2-40B4-BE49-F238E27FC236}">
                <a16:creationId xmlns:a16="http://schemas.microsoft.com/office/drawing/2014/main" id="{9DB5648E-1FCF-D342-8E8B-C78DD3FDF0C1}"/>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t>Storyboards (3/5)</a:t>
            </a:r>
          </a:p>
        </p:txBody>
      </p:sp>
      <p:sp>
        <p:nvSpPr>
          <p:cNvPr id="16" name="Rectangle 2">
            <a:extLst>
              <a:ext uri="{FF2B5EF4-FFF2-40B4-BE49-F238E27FC236}">
                <a16:creationId xmlns:a16="http://schemas.microsoft.com/office/drawing/2014/main" id="{7FDDD7C9-C2B3-9545-AE96-F16ECCBD6388}"/>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pPr marL="0" marR="0" lvl="0" indent="0" algn="l" defTabSz="504000"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endParaRPr>
          </a:p>
        </p:txBody>
      </p:sp>
      <p:sp>
        <p:nvSpPr>
          <p:cNvPr id="17" name="Oval 16">
            <a:extLst>
              <a:ext uri="{FF2B5EF4-FFF2-40B4-BE49-F238E27FC236}">
                <a16:creationId xmlns:a16="http://schemas.microsoft.com/office/drawing/2014/main" id="{141B1390-80E4-443E-A334-7E0A1FFA34B2}"/>
              </a:ext>
            </a:extLst>
          </p:cNvPr>
          <p:cNvSpPr/>
          <p:nvPr/>
        </p:nvSpPr>
        <p:spPr>
          <a:xfrm>
            <a:off x="246036" y="1593161"/>
            <a:ext cx="278084" cy="256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1</a:t>
            </a:r>
          </a:p>
        </p:txBody>
      </p:sp>
      <p:sp>
        <p:nvSpPr>
          <p:cNvPr id="7" name="CaixaDeTexto 6">
            <a:extLst>
              <a:ext uri="{FF2B5EF4-FFF2-40B4-BE49-F238E27FC236}">
                <a16:creationId xmlns:a16="http://schemas.microsoft.com/office/drawing/2014/main" id="{1ED06C48-AF67-441A-BF2E-3A7C0C45AA6B}"/>
              </a:ext>
            </a:extLst>
          </p:cNvPr>
          <p:cNvSpPr txBox="1"/>
          <p:nvPr/>
        </p:nvSpPr>
        <p:spPr>
          <a:xfrm>
            <a:off x="524120" y="1536683"/>
            <a:ext cx="5228610"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On the tutorial he is presented with informative text about the game.</a:t>
            </a:r>
          </a:p>
        </p:txBody>
      </p:sp>
      <p:sp>
        <p:nvSpPr>
          <p:cNvPr id="40" name="Oval 39">
            <a:extLst>
              <a:ext uri="{FF2B5EF4-FFF2-40B4-BE49-F238E27FC236}">
                <a16:creationId xmlns:a16="http://schemas.microsoft.com/office/drawing/2014/main" id="{B7BBB72D-C939-471D-BC99-48CA083FF855}"/>
              </a:ext>
            </a:extLst>
          </p:cNvPr>
          <p:cNvSpPr/>
          <p:nvPr/>
        </p:nvSpPr>
        <p:spPr>
          <a:xfrm>
            <a:off x="6653836" y="1641750"/>
            <a:ext cx="278084" cy="256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dirty="0">
                <a:ln>
                  <a:solidFill>
                    <a:prstClr val="white"/>
                  </a:solidFill>
                </a:ln>
                <a:solidFill>
                  <a:prstClr val="white"/>
                </a:solidFill>
                <a:latin typeface="Calibri" panose="020F0502020204030204"/>
              </a:rPr>
              <a:t>2</a:t>
            </a:r>
            <a:endParaRPr kumimoji="0" lang="en-US" sz="18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endParaRPr>
          </a:p>
        </p:txBody>
      </p:sp>
      <p:sp>
        <p:nvSpPr>
          <p:cNvPr id="41" name="CaixaDeTexto 40">
            <a:extLst>
              <a:ext uri="{FF2B5EF4-FFF2-40B4-BE49-F238E27FC236}">
                <a16:creationId xmlns:a16="http://schemas.microsoft.com/office/drawing/2014/main" id="{0A24C968-A848-4028-8695-4C09558A8315}"/>
              </a:ext>
            </a:extLst>
          </p:cNvPr>
          <p:cNvSpPr txBox="1"/>
          <p:nvPr/>
        </p:nvSpPr>
        <p:spPr>
          <a:xfrm>
            <a:off x="6931920" y="1585272"/>
            <a:ext cx="438620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In the End he goes straight to the main game</a:t>
            </a:r>
          </a:p>
        </p:txBody>
      </p:sp>
      <p:pic>
        <p:nvPicPr>
          <p:cNvPr id="4" name="Imagem 3">
            <a:extLst>
              <a:ext uri="{FF2B5EF4-FFF2-40B4-BE49-F238E27FC236}">
                <a16:creationId xmlns:a16="http://schemas.microsoft.com/office/drawing/2014/main" id="{77CCF30C-AE47-4B85-87CF-CEAD536CD6B6}"/>
              </a:ext>
            </a:extLst>
          </p:cNvPr>
          <p:cNvPicPr>
            <a:picLocks noChangeAspect="1"/>
          </p:cNvPicPr>
          <p:nvPr/>
        </p:nvPicPr>
        <p:blipFill>
          <a:blip r:embed="rId3"/>
          <a:stretch>
            <a:fillRect/>
          </a:stretch>
        </p:blipFill>
        <p:spPr>
          <a:xfrm>
            <a:off x="2382596" y="2183014"/>
            <a:ext cx="7423636" cy="3827054"/>
          </a:xfrm>
          <a:prstGeom prst="rect">
            <a:avLst/>
          </a:prstGeom>
        </p:spPr>
      </p:pic>
    </p:spTree>
    <p:extLst>
      <p:ext uri="{BB962C8B-B14F-4D97-AF65-F5344CB8AC3E}">
        <p14:creationId xmlns:p14="http://schemas.microsoft.com/office/powerpoint/2010/main" val="3039960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50000"/>
              </a:spcBef>
              <a:spcAft>
                <a:spcPct val="0"/>
              </a:spcAft>
              <a:buClrTx/>
              <a:buSzTx/>
              <a:buFontTx/>
              <a:buNone/>
              <a:tabLst/>
              <a:defRPr/>
            </a:pPr>
            <a:fld id="{A06316EC-39FF-4C97-AA6E-29B761CE3E45}" type="slidenum">
              <a:rPr kumimoji="0" lang="en-US" sz="1400" b="0" i="0" u="none" strike="noStrike" kern="1200" cap="none" spc="0" normalizeH="0" baseline="0" noProof="0" smtClean="0">
                <a:ln>
                  <a:noFill/>
                </a:ln>
                <a:solidFill>
                  <a:prstClr val="black"/>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ct val="50000"/>
                </a:spcBef>
                <a:spcAft>
                  <a:spcPct val="0"/>
                </a:spcAft>
                <a:buClrTx/>
                <a:buSzTx/>
                <a:buFontTx/>
                <a:buNone/>
                <a:tabLst/>
                <a:defRPr/>
              </a:pPr>
              <a:t>8</a:t>
            </a:fld>
            <a:endPar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15" name="Rectangle 2">
            <a:extLst>
              <a:ext uri="{FF2B5EF4-FFF2-40B4-BE49-F238E27FC236}">
                <a16:creationId xmlns:a16="http://schemas.microsoft.com/office/drawing/2014/main" id="{9DB5648E-1FCF-D342-8E8B-C78DD3FDF0C1}"/>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t>Storyboards (4/5)</a:t>
            </a:r>
          </a:p>
        </p:txBody>
      </p:sp>
      <p:sp>
        <p:nvSpPr>
          <p:cNvPr id="16" name="Rectangle 2">
            <a:extLst>
              <a:ext uri="{FF2B5EF4-FFF2-40B4-BE49-F238E27FC236}">
                <a16:creationId xmlns:a16="http://schemas.microsoft.com/office/drawing/2014/main" id="{7FDDD7C9-C2B3-9545-AE96-F16ECCBD6388}"/>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pPr marL="0" marR="0" lvl="0" indent="0" algn="l" defTabSz="504000"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endParaRPr>
          </a:p>
        </p:txBody>
      </p:sp>
      <p:sp>
        <p:nvSpPr>
          <p:cNvPr id="17" name="Oval 16">
            <a:extLst>
              <a:ext uri="{FF2B5EF4-FFF2-40B4-BE49-F238E27FC236}">
                <a16:creationId xmlns:a16="http://schemas.microsoft.com/office/drawing/2014/main" id="{141B1390-80E4-443E-A334-7E0A1FFA34B2}"/>
              </a:ext>
            </a:extLst>
          </p:cNvPr>
          <p:cNvSpPr/>
          <p:nvPr/>
        </p:nvSpPr>
        <p:spPr>
          <a:xfrm>
            <a:off x="246036" y="1513262"/>
            <a:ext cx="278084" cy="256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1</a:t>
            </a:r>
          </a:p>
        </p:txBody>
      </p:sp>
      <p:sp>
        <p:nvSpPr>
          <p:cNvPr id="18" name="Oval 17">
            <a:extLst>
              <a:ext uri="{FF2B5EF4-FFF2-40B4-BE49-F238E27FC236}">
                <a16:creationId xmlns:a16="http://schemas.microsoft.com/office/drawing/2014/main" id="{6F5B0249-F231-41A2-A468-59DF293BCDCF}"/>
              </a:ext>
            </a:extLst>
          </p:cNvPr>
          <p:cNvSpPr/>
          <p:nvPr/>
        </p:nvSpPr>
        <p:spPr>
          <a:xfrm>
            <a:off x="263792" y="1970850"/>
            <a:ext cx="278084" cy="256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2</a:t>
            </a:r>
          </a:p>
        </p:txBody>
      </p:sp>
      <p:sp>
        <p:nvSpPr>
          <p:cNvPr id="7" name="CaixaDeTexto 6">
            <a:extLst>
              <a:ext uri="{FF2B5EF4-FFF2-40B4-BE49-F238E27FC236}">
                <a16:creationId xmlns:a16="http://schemas.microsoft.com/office/drawing/2014/main" id="{1ED06C48-AF67-441A-BF2E-3A7C0C45AA6B}"/>
              </a:ext>
            </a:extLst>
          </p:cNvPr>
          <p:cNvSpPr txBox="1"/>
          <p:nvPr/>
        </p:nvSpPr>
        <p:spPr>
          <a:xfrm>
            <a:off x="524120" y="1456784"/>
            <a:ext cx="1166788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John decides to try out the simple game mode first where</a:t>
            </a:r>
            <a:r>
              <a:rPr lang="en-US" dirty="0">
                <a:solidFill>
                  <a:prstClr val="black"/>
                </a:solidFill>
                <a:latin typeface="Calibri" panose="020F0502020204030204"/>
              </a:rPr>
              <a:t> he only needs to use the on-screen buttons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0" name="CaixaDeTexto 19">
            <a:extLst>
              <a:ext uri="{FF2B5EF4-FFF2-40B4-BE49-F238E27FC236}">
                <a16:creationId xmlns:a16="http://schemas.microsoft.com/office/drawing/2014/main" id="{DB2D6CD9-B575-4633-BDFC-DDC05B10D606}"/>
              </a:ext>
            </a:extLst>
          </p:cNvPr>
          <p:cNvSpPr txBox="1"/>
          <p:nvPr/>
        </p:nvSpPr>
        <p:spPr>
          <a:xfrm>
            <a:off x="522630" y="1904061"/>
            <a:ext cx="108762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After some rounds, he decides to try the AR Mode</a:t>
            </a:r>
            <a:r>
              <a:rPr lang="en-US" dirty="0">
                <a:solidFill>
                  <a:prstClr val="black"/>
                </a:solidFill>
                <a:latin typeface="Calibri" panose="020F0502020204030204"/>
              </a:rPr>
              <a:t> which he preferred</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m 3">
            <a:extLst>
              <a:ext uri="{FF2B5EF4-FFF2-40B4-BE49-F238E27FC236}">
                <a16:creationId xmlns:a16="http://schemas.microsoft.com/office/drawing/2014/main" id="{F36F085B-329F-4690-AC4B-7FA10CC4FF78}"/>
              </a:ext>
            </a:extLst>
          </p:cNvPr>
          <p:cNvPicPr>
            <a:picLocks noChangeAspect="1"/>
          </p:cNvPicPr>
          <p:nvPr/>
        </p:nvPicPr>
        <p:blipFill>
          <a:blip r:embed="rId3"/>
          <a:srcRect/>
          <a:stretch/>
        </p:blipFill>
        <p:spPr>
          <a:xfrm>
            <a:off x="213899" y="2736450"/>
            <a:ext cx="5817167" cy="2969471"/>
          </a:xfrm>
          <a:prstGeom prst="rect">
            <a:avLst/>
          </a:prstGeom>
        </p:spPr>
      </p:pic>
      <p:pic>
        <p:nvPicPr>
          <p:cNvPr id="9" name="Imagem 8">
            <a:extLst>
              <a:ext uri="{FF2B5EF4-FFF2-40B4-BE49-F238E27FC236}">
                <a16:creationId xmlns:a16="http://schemas.microsoft.com/office/drawing/2014/main" id="{3C7CC5BC-7529-47FE-8A16-EE66CA89CAEF}"/>
              </a:ext>
            </a:extLst>
          </p:cNvPr>
          <p:cNvPicPr>
            <a:picLocks noChangeAspect="1"/>
          </p:cNvPicPr>
          <p:nvPr/>
        </p:nvPicPr>
        <p:blipFill>
          <a:blip r:embed="rId4"/>
          <a:srcRect/>
          <a:stretch/>
        </p:blipFill>
        <p:spPr>
          <a:xfrm>
            <a:off x="6678302" y="2720668"/>
            <a:ext cx="4643390" cy="3001034"/>
          </a:xfrm>
          <a:prstGeom prst="rect">
            <a:avLst/>
          </a:prstGeom>
        </p:spPr>
      </p:pic>
      <p:sp>
        <p:nvSpPr>
          <p:cNvPr id="10" name="Seta: Curvada Para Cima 9">
            <a:extLst>
              <a:ext uri="{FF2B5EF4-FFF2-40B4-BE49-F238E27FC236}">
                <a16:creationId xmlns:a16="http://schemas.microsoft.com/office/drawing/2014/main" id="{3E3123A3-3CFA-4DD2-91D8-817EDED8B611}"/>
              </a:ext>
            </a:extLst>
          </p:cNvPr>
          <p:cNvSpPr/>
          <p:nvPr/>
        </p:nvSpPr>
        <p:spPr>
          <a:xfrm>
            <a:off x="5193436" y="5765189"/>
            <a:ext cx="1757779" cy="36932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5691002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liennummernplatzhalter 1">
            <a:extLst>
              <a:ext uri="{FF2B5EF4-FFF2-40B4-BE49-F238E27FC236}">
                <a16:creationId xmlns:a16="http://schemas.microsoft.com/office/drawing/2014/main" id="{03DC3EE4-7F5E-4D42-9623-842BF21FF48E}"/>
              </a:ext>
            </a:extLst>
          </p:cNvPr>
          <p:cNvSpPr txBox="1">
            <a:spLocks/>
          </p:cNvSpPr>
          <p:nvPr/>
        </p:nvSpPr>
        <p:spPr>
          <a:xfrm>
            <a:off x="11018520" y="6349881"/>
            <a:ext cx="732646"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ct val="50000"/>
              </a:spcBef>
              <a:spcAft>
                <a:spcPct val="0"/>
              </a:spcAft>
              <a:buClrTx/>
              <a:buSzTx/>
              <a:buFontTx/>
              <a:buNone/>
              <a:tabLst/>
              <a:defRPr/>
            </a:pPr>
            <a:fld id="{A06316EC-39FF-4C97-AA6E-29B761CE3E45}" type="slidenum">
              <a:rPr kumimoji="0" lang="en-US" sz="1400" b="0" i="0" u="none" strike="noStrike" kern="1200" cap="none" spc="0" normalizeH="0" baseline="0" noProof="0" smtClean="0">
                <a:ln>
                  <a:noFill/>
                </a:ln>
                <a:solidFill>
                  <a:prstClr val="black"/>
                </a:solidFill>
                <a:effectLst/>
                <a:uLnTx/>
                <a:uFillTx/>
                <a:latin typeface="Calibri Light" panose="020F0302020204030204"/>
                <a:ea typeface="+mn-ea"/>
                <a:cs typeface="+mn-cs"/>
              </a:rPr>
              <a:pPr marL="0" marR="0" lvl="0" indent="0" algn="r" defTabSz="914400" rtl="0" eaLnBrk="1" fontAlgn="auto" latinLnBrk="0" hangingPunct="1">
                <a:lnSpc>
                  <a:spcPct val="100000"/>
                </a:lnSpc>
                <a:spcBef>
                  <a:spcPct val="50000"/>
                </a:spcBef>
                <a:spcAft>
                  <a:spcPct val="0"/>
                </a:spcAft>
                <a:buClrTx/>
                <a:buSzTx/>
                <a:buFontTx/>
                <a:buNone/>
                <a:tabLst/>
                <a:defRPr/>
              </a:pPr>
              <a:t>9</a:t>
            </a:fld>
            <a:endParaRPr kumimoji="0" lang="en-US" sz="1400" b="0" i="0" u="none" strike="noStrike" kern="1200" cap="none" spc="0" normalizeH="0" baseline="0" noProof="0">
              <a:ln>
                <a:noFill/>
              </a:ln>
              <a:solidFill>
                <a:prstClr val="black"/>
              </a:solidFill>
              <a:effectLst/>
              <a:uLnTx/>
              <a:uFillTx/>
              <a:latin typeface="Calibri Light" panose="020F0302020204030204"/>
              <a:ea typeface="+mn-ea"/>
              <a:cs typeface="+mn-cs"/>
            </a:endParaRPr>
          </a:p>
        </p:txBody>
      </p:sp>
      <p:cxnSp>
        <p:nvCxnSpPr>
          <p:cNvPr id="11" name="Straight Connector 10">
            <a:extLst>
              <a:ext uri="{FF2B5EF4-FFF2-40B4-BE49-F238E27FC236}">
                <a16:creationId xmlns:a16="http://schemas.microsoft.com/office/drawing/2014/main" id="{38C9EEF2-12EF-6742-9E72-78A451EAF230}"/>
              </a:ext>
            </a:extLst>
          </p:cNvPr>
          <p:cNvCxnSpPr/>
          <p:nvPr/>
        </p:nvCxnSpPr>
        <p:spPr bwMode="auto">
          <a:xfrm>
            <a:off x="476518" y="6168980"/>
            <a:ext cx="11217499" cy="0"/>
          </a:xfrm>
          <a:prstGeom prst="line">
            <a:avLst/>
          </a:prstGeom>
          <a:noFill/>
          <a:ln w="19050" cap="flat" cmpd="sng" algn="ctr">
            <a:solidFill>
              <a:srgbClr val="50B4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Foliennummernplatzhalter 1">
            <a:extLst>
              <a:ext uri="{FF2B5EF4-FFF2-40B4-BE49-F238E27FC236}">
                <a16:creationId xmlns:a16="http://schemas.microsoft.com/office/drawing/2014/main" id="{B1222CC1-5A56-ED4F-96F7-BA05E71FBDB4}"/>
              </a:ext>
            </a:extLst>
          </p:cNvPr>
          <p:cNvSpPr txBox="1">
            <a:spLocks/>
          </p:cNvSpPr>
          <p:nvPr/>
        </p:nvSpPr>
        <p:spPr>
          <a:xfrm>
            <a:off x="385078" y="6349881"/>
            <a:ext cx="3306812" cy="307776"/>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50000"/>
              </a:spcBef>
              <a:spcAft>
                <a:spcPct val="0"/>
              </a:spcAft>
              <a:buClrTx/>
              <a:buSzTx/>
              <a:buFontTx/>
              <a:buNone/>
              <a:tabLst/>
              <a:defRPr/>
            </a:pPr>
            <a:r>
              <a:rPr lang="en-US" sz="1400" dirty="0">
                <a:solidFill>
                  <a:prstClr val="black"/>
                </a:solidFill>
                <a:latin typeface="Calibri Light" panose="020F0302020204030204"/>
              </a:rPr>
              <a:t>Final</a:t>
            </a:r>
            <a:r>
              <a:rPr kumimoji="0" lang="en-US" sz="1400" b="0" i="0" u="none" strike="noStrike" kern="1200" cap="none" spc="0" normalizeH="0" baseline="0" noProof="0" dirty="0">
                <a:ln>
                  <a:noFill/>
                </a:ln>
                <a:solidFill>
                  <a:prstClr val="black"/>
                </a:solidFill>
                <a:effectLst/>
                <a:uLnTx/>
                <a:uFillTx/>
                <a:latin typeface="Calibri Light" panose="020F0302020204030204"/>
                <a:ea typeface="+mn-ea"/>
                <a:cs typeface="+mn-cs"/>
              </a:rPr>
              <a:t> Presentation - RVA 2021-2022</a:t>
            </a:r>
          </a:p>
        </p:txBody>
      </p:sp>
      <p:sp>
        <p:nvSpPr>
          <p:cNvPr id="15" name="Rectangle 2">
            <a:extLst>
              <a:ext uri="{FF2B5EF4-FFF2-40B4-BE49-F238E27FC236}">
                <a16:creationId xmlns:a16="http://schemas.microsoft.com/office/drawing/2014/main" id="{9DB5648E-1FCF-D342-8E8B-C78DD3FDF0C1}"/>
              </a:ext>
            </a:extLst>
          </p:cNvPr>
          <p:cNvSpPr txBox="1">
            <a:spLocks noChangeArrowheads="1"/>
          </p:cNvSpPr>
          <p:nvPr/>
        </p:nvSpPr>
        <p:spPr>
          <a:xfrm>
            <a:off x="477839" y="334800"/>
            <a:ext cx="11233150" cy="551025"/>
          </a:xfrm>
          <a:prstGeom prst="rect">
            <a:avLst/>
          </a:prstGeom>
        </p:spPr>
        <p:txBody>
          <a:bodyPr vert="horz" lIns="91440" tIns="45720" rIns="91440" bIns="45720" rtlCol="0" anchor="b">
            <a:normAutofit fontScale="62500" lnSpcReduction="2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1" i="0" u="none" strike="noStrike" kern="1200" cap="none" spc="0" normalizeH="0" baseline="0" noProof="0" dirty="0">
                <a:ln>
                  <a:noFill/>
                </a:ln>
                <a:solidFill>
                  <a:prstClr val="black"/>
                </a:solidFill>
                <a:effectLst/>
                <a:uLnTx/>
                <a:uFillTx/>
                <a:latin typeface="Calibri Light" panose="020F0302020204030204"/>
                <a:ea typeface="+mj-ea"/>
                <a:cs typeface="+mj-cs"/>
              </a:rPr>
              <a:t>Storyboards (5/5)</a:t>
            </a:r>
          </a:p>
        </p:txBody>
      </p:sp>
      <p:sp>
        <p:nvSpPr>
          <p:cNvPr id="16" name="Rectangle 2">
            <a:extLst>
              <a:ext uri="{FF2B5EF4-FFF2-40B4-BE49-F238E27FC236}">
                <a16:creationId xmlns:a16="http://schemas.microsoft.com/office/drawing/2014/main" id="{7FDDD7C9-C2B3-9545-AE96-F16ECCBD6388}"/>
              </a:ext>
            </a:extLst>
          </p:cNvPr>
          <p:cNvSpPr txBox="1">
            <a:spLocks noChangeArrowheads="1"/>
          </p:cNvSpPr>
          <p:nvPr/>
        </p:nvSpPr>
        <p:spPr bwMode="auto">
          <a:xfrm>
            <a:off x="582930" y="854058"/>
            <a:ext cx="11128057" cy="861774"/>
          </a:xfrm>
          <a:prstGeom prst="rect">
            <a:avLst/>
          </a:prstGeom>
          <a:noFill/>
          <a:ln>
            <a:noFill/>
          </a:ln>
          <a:effectLst/>
        </p:spPr>
        <p:txBody>
          <a:bodyPr vert="horz" wrap="square" lIns="0" tIns="0" rIns="0" bIns="0" numCol="1" anchor="t" anchorCtr="0" compatLnSpc="1">
            <a:prstTxWarp prst="textNoShape">
              <a:avLst/>
            </a:prstTxWarp>
            <a:spAutoFit/>
          </a:bodyPr>
          <a:lstStyle>
            <a:lvl1pPr marL="0" indent="0" algn="l" defTabSz="504000" rtl="0" eaLnBrk="1" fontAlgn="base" hangingPunct="1">
              <a:spcBef>
                <a:spcPct val="0"/>
              </a:spcBef>
              <a:spcAft>
                <a:spcPct val="0"/>
              </a:spcAft>
              <a:defRPr sz="2400" b="1">
                <a:solidFill>
                  <a:schemeClr val="tx1"/>
                </a:solidFill>
                <a:latin typeface="+mj-lt"/>
                <a:ea typeface="+mj-ea"/>
                <a:cs typeface="+mj-cs"/>
              </a:defRPr>
            </a:lvl1pPr>
            <a:lvl2pPr algn="l" rtl="0" eaLnBrk="1" fontAlgn="base" hangingPunct="1">
              <a:spcBef>
                <a:spcPct val="0"/>
              </a:spcBef>
              <a:spcAft>
                <a:spcPct val="0"/>
              </a:spcAft>
              <a:defRPr sz="2400" b="1">
                <a:solidFill>
                  <a:schemeClr val="tx1"/>
                </a:solidFill>
                <a:latin typeface="Frutiger LT Com 45 Light" pitchFamily="34" charset="0"/>
              </a:defRPr>
            </a:lvl2pPr>
            <a:lvl3pPr algn="l" rtl="0" eaLnBrk="1" fontAlgn="base" hangingPunct="1">
              <a:spcBef>
                <a:spcPct val="0"/>
              </a:spcBef>
              <a:spcAft>
                <a:spcPct val="0"/>
              </a:spcAft>
              <a:defRPr sz="2400" b="1">
                <a:solidFill>
                  <a:schemeClr val="tx1"/>
                </a:solidFill>
                <a:latin typeface="Frutiger LT Com 45 Light" pitchFamily="34" charset="0"/>
              </a:defRPr>
            </a:lvl3pPr>
            <a:lvl4pPr algn="l" rtl="0" eaLnBrk="1" fontAlgn="base" hangingPunct="1">
              <a:spcBef>
                <a:spcPct val="0"/>
              </a:spcBef>
              <a:spcAft>
                <a:spcPct val="0"/>
              </a:spcAft>
              <a:defRPr sz="2400" b="1">
                <a:solidFill>
                  <a:schemeClr val="tx1"/>
                </a:solidFill>
                <a:latin typeface="Frutiger LT Com 45 Light" pitchFamily="34" charset="0"/>
              </a:defRPr>
            </a:lvl4pPr>
            <a:lvl5pPr algn="l" rtl="0" eaLnBrk="1" fontAlgn="base" hangingPunct="1">
              <a:spcBef>
                <a:spcPct val="0"/>
              </a:spcBef>
              <a:spcAft>
                <a:spcPct val="0"/>
              </a:spcAft>
              <a:defRPr sz="2400" b="1">
                <a:solidFill>
                  <a:schemeClr val="tx1"/>
                </a:solidFill>
                <a:latin typeface="Frutiger LT Com 45 Light" pitchFamily="34" charset="0"/>
              </a:defRPr>
            </a:lvl5pPr>
            <a:lvl6pPr marL="457200" algn="l" rtl="0" eaLnBrk="1" fontAlgn="base" hangingPunct="1">
              <a:spcBef>
                <a:spcPct val="0"/>
              </a:spcBef>
              <a:spcAft>
                <a:spcPct val="0"/>
              </a:spcAft>
              <a:defRPr sz="2400" b="1">
                <a:solidFill>
                  <a:schemeClr val="tx1"/>
                </a:solidFill>
                <a:latin typeface="Frutiger LT Com 45 Light" pitchFamily="34" charset="0"/>
              </a:defRPr>
            </a:lvl6pPr>
            <a:lvl7pPr marL="914400" algn="l" rtl="0" eaLnBrk="1" fontAlgn="base" hangingPunct="1">
              <a:spcBef>
                <a:spcPct val="0"/>
              </a:spcBef>
              <a:spcAft>
                <a:spcPct val="0"/>
              </a:spcAft>
              <a:defRPr sz="2400" b="1">
                <a:solidFill>
                  <a:schemeClr val="tx1"/>
                </a:solidFill>
                <a:latin typeface="Frutiger LT Com 45 Light" pitchFamily="34" charset="0"/>
              </a:defRPr>
            </a:lvl7pPr>
            <a:lvl8pPr marL="1371600" algn="l" rtl="0" eaLnBrk="1" fontAlgn="base" hangingPunct="1">
              <a:spcBef>
                <a:spcPct val="0"/>
              </a:spcBef>
              <a:spcAft>
                <a:spcPct val="0"/>
              </a:spcAft>
              <a:defRPr sz="2400" b="1">
                <a:solidFill>
                  <a:schemeClr val="tx1"/>
                </a:solidFill>
                <a:latin typeface="Frutiger LT Com 45 Light" pitchFamily="34" charset="0"/>
              </a:defRPr>
            </a:lvl8pPr>
            <a:lvl9pPr marL="1828800" algn="l" rtl="0" eaLnBrk="1" fontAlgn="base" hangingPunct="1">
              <a:spcBef>
                <a:spcPct val="0"/>
              </a:spcBef>
              <a:spcAft>
                <a:spcPct val="0"/>
              </a:spcAft>
              <a:defRPr sz="2400" b="1">
                <a:solidFill>
                  <a:schemeClr val="tx1"/>
                </a:solidFill>
                <a:latin typeface="Frutiger LT Com 45 Light" pitchFamily="34" charset="0"/>
              </a:defRPr>
            </a:lvl9pPr>
          </a:lstStyle>
          <a:p>
            <a:pPr marL="0" marR="0" lvl="0" indent="0" algn="l" defTabSz="504000" rtl="0" eaLnBrk="1" fontAlgn="base" latinLnBrk="0" hangingPunct="1">
              <a:lnSpc>
                <a:spcPct val="100000"/>
              </a:lnSpc>
              <a:spcBef>
                <a:spcPct val="0"/>
              </a:spcBef>
              <a:spcAft>
                <a:spcPct val="0"/>
              </a:spcAft>
              <a:buClrTx/>
              <a:buSzTx/>
              <a:buFontTx/>
              <a:buNone/>
              <a:tabLst/>
              <a:defRPr/>
            </a:pPr>
            <a:r>
              <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rPr>
              <a:t>AR Turn Based-Card Game</a:t>
            </a:r>
          </a:p>
          <a:p>
            <a:pPr marL="0" marR="0" lvl="0" indent="0" algn="l" defTabSz="504000" rtl="0" eaLnBrk="1" fontAlgn="base" latinLnBrk="0" hangingPunct="1">
              <a:lnSpc>
                <a:spcPct val="100000"/>
              </a:lnSpc>
              <a:spcBef>
                <a:spcPct val="0"/>
              </a:spcBef>
              <a:spcAft>
                <a:spcPct val="0"/>
              </a:spcAft>
              <a:buClrTx/>
              <a:buSzTx/>
              <a:buFontTx/>
              <a:buNone/>
              <a:tabLst/>
              <a:defRPr/>
            </a:pPr>
            <a:endParaRPr kumimoji="0" lang="en-US" sz="2800" b="1" i="0" u="none" strike="noStrike" kern="0" cap="none" spc="0" normalizeH="0" baseline="0" noProof="0" dirty="0">
              <a:ln>
                <a:noFill/>
              </a:ln>
              <a:solidFill>
                <a:srgbClr val="50B400"/>
              </a:solidFill>
              <a:effectLst/>
              <a:uLnTx/>
              <a:uFillTx/>
              <a:latin typeface="Calibri Light" panose="020F0302020204030204"/>
              <a:ea typeface="+mj-ea"/>
              <a:cs typeface="+mj-cs"/>
            </a:endParaRPr>
          </a:p>
        </p:txBody>
      </p:sp>
      <p:sp>
        <p:nvSpPr>
          <p:cNvPr id="17" name="Oval 16">
            <a:extLst>
              <a:ext uri="{FF2B5EF4-FFF2-40B4-BE49-F238E27FC236}">
                <a16:creationId xmlns:a16="http://schemas.microsoft.com/office/drawing/2014/main" id="{141B1390-80E4-443E-A334-7E0A1FFA34B2}"/>
              </a:ext>
            </a:extLst>
          </p:cNvPr>
          <p:cNvSpPr/>
          <p:nvPr/>
        </p:nvSpPr>
        <p:spPr>
          <a:xfrm>
            <a:off x="246036" y="1628676"/>
            <a:ext cx="278084" cy="2563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solidFill>
                    <a:prstClr val="white"/>
                  </a:solidFill>
                </a:ln>
                <a:solidFill>
                  <a:prstClr val="white"/>
                </a:solidFill>
                <a:effectLst/>
                <a:uLnTx/>
                <a:uFillTx/>
                <a:latin typeface="Calibri" panose="020F0502020204030204"/>
                <a:ea typeface="+mn-ea"/>
                <a:cs typeface="+mn-cs"/>
              </a:rPr>
              <a:t>1</a:t>
            </a:r>
          </a:p>
        </p:txBody>
      </p:sp>
      <p:sp>
        <p:nvSpPr>
          <p:cNvPr id="7" name="CaixaDeTexto 6">
            <a:extLst>
              <a:ext uri="{FF2B5EF4-FFF2-40B4-BE49-F238E27FC236}">
                <a16:creationId xmlns:a16="http://schemas.microsoft.com/office/drawing/2014/main" id="{1ED06C48-AF67-441A-BF2E-3A7C0C45AA6B}"/>
              </a:ext>
            </a:extLst>
          </p:cNvPr>
          <p:cNvSpPr txBox="1"/>
          <p:nvPr/>
        </p:nvSpPr>
        <p:spPr>
          <a:xfrm>
            <a:off x="524120" y="1572198"/>
            <a:ext cx="1007581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He lost his first game but on his s</a:t>
            </a:r>
            <a:r>
              <a:rPr lang="en-US" dirty="0" err="1">
                <a:solidFill>
                  <a:prstClr val="black"/>
                </a:solidFill>
                <a:latin typeface="Calibri" panose="020F0502020204030204"/>
              </a:rPr>
              <a:t>econd</a:t>
            </a:r>
            <a:r>
              <a:rPr lang="en-US" dirty="0">
                <a:solidFill>
                  <a:prstClr val="black"/>
                </a:solidFill>
                <a:latin typeface="Calibri" panose="020F0502020204030204"/>
              </a:rPr>
              <a:t> try he was able to beat it</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4" name="Imagem 3">
            <a:extLst>
              <a:ext uri="{FF2B5EF4-FFF2-40B4-BE49-F238E27FC236}">
                <a16:creationId xmlns:a16="http://schemas.microsoft.com/office/drawing/2014/main" id="{7658A872-2DE4-48D2-9B7C-497F006C9BA1}"/>
              </a:ext>
            </a:extLst>
          </p:cNvPr>
          <p:cNvPicPr>
            <a:picLocks noChangeAspect="1"/>
          </p:cNvPicPr>
          <p:nvPr/>
        </p:nvPicPr>
        <p:blipFill>
          <a:blip r:embed="rId3"/>
          <a:stretch>
            <a:fillRect/>
          </a:stretch>
        </p:blipFill>
        <p:spPr>
          <a:xfrm>
            <a:off x="424571" y="2627903"/>
            <a:ext cx="5616575" cy="2893110"/>
          </a:xfrm>
          <a:prstGeom prst="rect">
            <a:avLst/>
          </a:prstGeom>
        </p:spPr>
      </p:pic>
      <p:pic>
        <p:nvPicPr>
          <p:cNvPr id="8" name="Imagem 7">
            <a:extLst>
              <a:ext uri="{FF2B5EF4-FFF2-40B4-BE49-F238E27FC236}">
                <a16:creationId xmlns:a16="http://schemas.microsoft.com/office/drawing/2014/main" id="{87B47EE7-C448-45E5-9850-78671DC403BE}"/>
              </a:ext>
            </a:extLst>
          </p:cNvPr>
          <p:cNvPicPr>
            <a:picLocks noChangeAspect="1"/>
          </p:cNvPicPr>
          <p:nvPr/>
        </p:nvPicPr>
        <p:blipFill>
          <a:blip r:embed="rId4"/>
          <a:stretch>
            <a:fillRect/>
          </a:stretch>
        </p:blipFill>
        <p:spPr>
          <a:xfrm>
            <a:off x="6165437" y="2614738"/>
            <a:ext cx="5712508" cy="2909351"/>
          </a:xfrm>
          <a:prstGeom prst="rect">
            <a:avLst/>
          </a:prstGeom>
        </p:spPr>
      </p:pic>
      <p:sp>
        <p:nvSpPr>
          <p:cNvPr id="30" name="Seta: Curvada Para Cima 29">
            <a:extLst>
              <a:ext uri="{FF2B5EF4-FFF2-40B4-BE49-F238E27FC236}">
                <a16:creationId xmlns:a16="http://schemas.microsoft.com/office/drawing/2014/main" id="{9A6901CE-C3C3-4218-8E3E-16100B54962E}"/>
              </a:ext>
            </a:extLst>
          </p:cNvPr>
          <p:cNvSpPr/>
          <p:nvPr/>
        </p:nvSpPr>
        <p:spPr>
          <a:xfrm>
            <a:off x="5215524" y="5580525"/>
            <a:ext cx="1757779" cy="49180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Tree>
    <p:extLst>
      <p:ext uri="{BB962C8B-B14F-4D97-AF65-F5344CB8AC3E}">
        <p14:creationId xmlns:p14="http://schemas.microsoft.com/office/powerpoint/2010/main" val="171024013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4678</TotalTime>
  <Words>1261</Words>
  <Application>Microsoft Office PowerPoint</Application>
  <PresentationFormat>Ecrã Panorâmico</PresentationFormat>
  <Paragraphs>325</Paragraphs>
  <Slides>30</Slides>
  <Notes>29</Notes>
  <HiddenSlides>0</HiddenSlides>
  <MMClips>3</MMClips>
  <ScaleCrop>false</ScaleCrop>
  <HeadingPairs>
    <vt:vector size="6" baseType="variant">
      <vt:variant>
        <vt:lpstr>Tipos de letra usados</vt:lpstr>
      </vt:variant>
      <vt:variant>
        <vt:i4>4</vt:i4>
      </vt:variant>
      <vt:variant>
        <vt:lpstr>Tema</vt:lpstr>
      </vt:variant>
      <vt:variant>
        <vt:i4>1</vt:i4>
      </vt:variant>
      <vt:variant>
        <vt:lpstr>Títulos dos diapositivos</vt:lpstr>
      </vt:variant>
      <vt:variant>
        <vt:i4>30</vt:i4>
      </vt:variant>
    </vt:vector>
  </HeadingPairs>
  <TitlesOfParts>
    <vt:vector size="35" baseType="lpstr">
      <vt:lpstr>Arial</vt:lpstr>
      <vt:lpstr>Calibri</vt:lpstr>
      <vt:lpstr>Calibri Light</vt:lpstr>
      <vt:lpstr>Wingdings</vt: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Bernardo Marques</dc:creator>
  <cp:lastModifiedBy>Martim Neves</cp:lastModifiedBy>
  <cp:revision>37</cp:revision>
  <dcterms:created xsi:type="dcterms:W3CDTF">2019-11-05T20:34:05Z</dcterms:created>
  <dcterms:modified xsi:type="dcterms:W3CDTF">2022-01-25T17:55:18Z</dcterms:modified>
</cp:coreProperties>
</file>